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media/media48.m4a" ContentType="audio/mp4"/>
  <Override PartName="/ppt/media/media1.m4a" ContentType="audio/mp4"/>
  <Override PartName="/ppt/media/media56.m4a" ContentType="audio/mp4"/>
  <Override PartName="/ppt/media/image2.png" ContentType="image/png"/>
  <Override PartName="/ppt/media/media3.m4a" ContentType="audio/mp4"/>
  <Override PartName="/ppt/media/media58.m4a" ContentType="audio/mp4"/>
  <Override PartName="/ppt/media/image4.png" ContentType="image/png"/>
  <Override PartName="/ppt/media/media5.m4a" ContentType="audio/mp4"/>
  <Override PartName="/ppt/media/image6.png" ContentType="image/png"/>
  <Override PartName="/ppt/media/media7.m4a" ContentType="audio/mp4"/>
  <Override PartName="/ppt/media/image8.png" ContentType="image/png"/>
  <Override PartName="/ppt/media/media9.m4a" ContentType="audio/mp4"/>
  <Override PartName="/ppt/media/image10.png" ContentType="image/png"/>
  <Override PartName="/ppt/media/media11.m4a" ContentType="audio/mp4"/>
  <Override PartName="/ppt/media/image12.png" ContentType="image/png"/>
  <Override PartName="/ppt/media/media13.m4a" ContentType="audio/mp4"/>
  <Override PartName="/ppt/media/image14.png" ContentType="image/png"/>
  <Override PartName="/ppt/media/media15.m4a" ContentType="audio/mp4"/>
  <Override PartName="/ppt/media/image16.png" ContentType="image/png"/>
  <Override PartName="/ppt/media/media17.m4a" ContentType="audio/mp4"/>
  <Override PartName="/ppt/media/image18.png" ContentType="image/png"/>
  <Override PartName="/ppt/media/media19.m4a" ContentType="audio/mp4"/>
  <Override PartName="/ppt/media/image31.png" ContentType="image/png"/>
  <Override PartName="/ppt/media/image20.png" ContentType="image/png"/>
  <Override PartName="/ppt/media/media21.m4a" ContentType="audio/mp4"/>
  <Override PartName="/ppt/media/image22.png" ContentType="image/png"/>
  <Override PartName="/ppt/media/media23.m4a" ContentType="audio/mp4"/>
  <Override PartName="/ppt/media/image24.png" ContentType="image/png"/>
  <Override PartName="/ppt/media/media25.m4a" ContentType="audio/mp4"/>
  <Override PartName="/ppt/media/image26.png" ContentType="image/png"/>
  <Override PartName="/ppt/media/media27.m4a" ContentType="audio/mp4"/>
  <Override PartName="/ppt/media/image28.png" ContentType="image/png"/>
  <Override PartName="/ppt/media/media29.m4a" ContentType="audio/mp4"/>
  <Override PartName="/ppt/media/image41.png" ContentType="image/png"/>
  <Override PartName="/ppt/media/image30.png" ContentType="image/png"/>
  <Override PartName="/ppt/media/media32.m4a" ContentType="audio/mp4"/>
  <Override PartName="/ppt/media/image34.png" ContentType="image/png"/>
  <Override PartName="/ppt/media/image33.png" ContentType="image/png"/>
  <Override PartName="/ppt/media/media35.m4a" ContentType="audio/mp4"/>
  <Override PartName="/ppt/media/image36.png" ContentType="image/png"/>
  <Override PartName="/ppt/media/media37.m4a" ContentType="audio/mp4"/>
  <Override PartName="/ppt/media/image38.png" ContentType="image/png"/>
  <Override PartName="/ppt/media/media39.m4a" ContentType="audio/mp4"/>
  <Override PartName="/ppt/media/image51.png" ContentType="image/png"/>
  <Override PartName="/ppt/media/image40.png" ContentType="image/png"/>
  <Override PartName="/ppt/media/media42.m4a" ContentType="audio/mp4"/>
  <Override PartName="/ppt/media/image43.png" ContentType="image/png"/>
  <Override PartName="/ppt/media/media44.m4a" ContentType="audio/mp4"/>
  <Override PartName="/ppt/media/image45.png" ContentType="image/png"/>
  <Override PartName="/ppt/media/media46.m4a" ContentType="audio/mp4"/>
  <Override PartName="/ppt/media/image47.png" ContentType="image/png"/>
  <Override PartName="/ppt/media/image49.png" ContentType="image/png"/>
  <Override PartName="/ppt/media/media50.m4a" ContentType="audio/mp4"/>
  <Override PartName="/ppt/media/media52.m4a" ContentType="audio/mp4"/>
  <Override PartName="/ppt/media/image53.png" ContentType="image/png"/>
  <Override PartName="/ppt/media/media54.m4a" ContentType="audio/mp4"/>
  <Override PartName="/ppt/media/image55.png" ContentType="image/png"/>
  <Override PartName="/ppt/media/image57.png" ContentType="image/png"/>
  <Override PartName="/ppt/media/image59.png" ContentType="image/pn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8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84"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85"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86"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87"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21737701-E7BD-4B9E-84B6-300198B55110}"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sldImg"/>
          </p:nvPr>
        </p:nvSpPr>
        <p:spPr>
          <a:xfrm>
            <a:off x="685800" y="1143000"/>
            <a:ext cx="5486040" cy="3085920"/>
          </a:xfrm>
          <a:prstGeom prst="rect">
            <a:avLst/>
          </a:prstGeom>
        </p:spPr>
      </p:sp>
      <p:sp>
        <p:nvSpPr>
          <p:cNvPr id="180"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1800" spc="-1" strike="noStrike">
                <a:latin typeface="Arial"/>
                <a:ea typeface="Times New Roman"/>
              </a:rPr>
              <a:t>My name is Marvin Ziegler.  My course project presentation involves a Java Graphical User Interface (GUI) that’s intended to be used by Rosetta Stone.  Its purpose is to enhance the functionality of their existing software language learning program.</a:t>
            </a:r>
            <a:endParaRPr b="0" lang="en-US" sz="1800" spc="-1" strike="noStrike">
              <a:latin typeface="Arial"/>
            </a:endParaRPr>
          </a:p>
          <a:p>
            <a:pPr>
              <a:lnSpc>
                <a:spcPct val="100000"/>
              </a:lnSpc>
              <a:tabLst>
                <a:tab algn="l" pos="0"/>
              </a:tabLst>
            </a:pPr>
            <a:endParaRPr b="0" lang="en-US" sz="1800" spc="-1" strike="noStrike">
              <a:latin typeface="Arial"/>
            </a:endParaRPr>
          </a:p>
        </p:txBody>
      </p:sp>
      <p:sp>
        <p:nvSpPr>
          <p:cNvPr id="181"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E465D9B9-3A30-40D1-9153-A60EEC04D521}" type="slidenum">
              <a:rPr b="0" lang="en-US" sz="1200" spc="-1" strike="noStrike">
                <a:latin typeface="Times New Roman"/>
              </a:rPr>
              <a:t>28</a:t>
            </a:fld>
            <a:endParaRPr b="0" lang="en-US"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685800" y="1143000"/>
            <a:ext cx="5486040" cy="3085920"/>
          </a:xfrm>
          <a:prstGeom prst="rect">
            <a:avLst/>
          </a:prstGeom>
        </p:spPr>
      </p:sp>
      <p:sp>
        <p:nvSpPr>
          <p:cNvPr id="20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chosen problem statement involves using drop-down boxes in sentences that would offer word substitution alternatives.  Other parts of the sentence can be updated as needed as words are substituted.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Substituting words more and more allows the learner to increase vocabularity and thus speaking ability in the target language.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Finding different ways to substitute words allows a learner to become proficient by using sentences in a variety of ways.</a:t>
            </a:r>
            <a:endParaRPr b="0" lang="en-US" sz="2000" spc="-1" strike="noStrike">
              <a:latin typeface="Arial"/>
            </a:endParaRPr>
          </a:p>
        </p:txBody>
      </p:sp>
      <p:sp>
        <p:nvSpPr>
          <p:cNvPr id="208"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93B3517C-678B-4316-BC14-E76AB57C4024}" type="slidenum">
              <a:rPr b="0" lang="en-US" sz="1200" spc="-1" strike="noStrike">
                <a:latin typeface="Times New Roman"/>
              </a:rPr>
              <a:t>28</a:t>
            </a:fld>
            <a:endParaRPr b="0" lang="en-U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PlaceHolder 1"/>
          <p:cNvSpPr>
            <a:spLocks noGrp="1"/>
          </p:cNvSpPr>
          <p:nvPr>
            <p:ph type="sldImg"/>
          </p:nvPr>
        </p:nvSpPr>
        <p:spPr>
          <a:xfrm>
            <a:off x="685800" y="1143000"/>
            <a:ext cx="5486040" cy="308592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This next section tells about two technologies that were considered for word substitution functionality.</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technologies are considered as far as quality and cost prior to making a recommendation.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Then a high-level design of how the technology works is provided in pictorial form.</a:t>
            </a:r>
            <a:endParaRPr b="0" lang="en-US" sz="2000" spc="-1" strike="noStrike">
              <a:latin typeface="Arial"/>
            </a:endParaRPr>
          </a:p>
        </p:txBody>
      </p:sp>
      <p:sp>
        <p:nvSpPr>
          <p:cNvPr id="211"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2256DB06-1FB3-4828-A7C0-391F0664F7DD}" type="slidenum">
              <a:rPr b="0" lang="en-US" sz="1200" spc="-1" strike="noStrike">
                <a:latin typeface="Times New Roman"/>
              </a:rPr>
              <a:t>28</a:t>
            </a:fld>
            <a:endParaRPr b="0" lang="en-U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685800" y="1143000"/>
            <a:ext cx="5486040" cy="3085920"/>
          </a:xfrm>
          <a:prstGeom prst="rect">
            <a:avLst/>
          </a:prstGeom>
        </p:spPr>
      </p:sp>
      <p:sp>
        <p:nvSpPr>
          <p:cNvPr id="213"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One technology considered was the use of Structured Query Language (SQL).  A table would reside in an SQL database for each sentence.  Default words for each sentence could be determined by a randomizing algorithm.</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Another technology considered was a Java GUI (Graphical User Interface); it can be integrated with Rosetta Stone's current User Interface.  Word substitution could be taken care of by the use of drop-down lists.</a:t>
            </a:r>
            <a:endParaRPr b="0" lang="en-US" sz="2000" spc="-1" strike="noStrike">
              <a:latin typeface="Arial"/>
            </a:endParaRPr>
          </a:p>
        </p:txBody>
      </p:sp>
      <p:sp>
        <p:nvSpPr>
          <p:cNvPr id="214"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DBC0383D-5B30-407C-9ED8-CC5F0137C372}" type="slidenum">
              <a:rPr b="0" lang="en-US" sz="1200" spc="-1" strike="noStrike">
                <a:latin typeface="Times New Roman"/>
              </a:rPr>
              <a:t>28</a:t>
            </a:fld>
            <a:endParaRPr b="0" lang="en-U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ldImg"/>
          </p:nvPr>
        </p:nvSpPr>
        <p:spPr>
          <a:xfrm>
            <a:off x="685800" y="1143000"/>
            <a:ext cx="5486040" cy="3085920"/>
          </a:xfrm>
          <a:prstGeom prst="rect">
            <a:avLst/>
          </a:prstGeom>
        </p:spPr>
      </p:sp>
      <p:sp>
        <p:nvSpPr>
          <p:cNvPr id="216"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Structured Query Language has the advantage of being easy to apply.  It's also to use and integrates well with other computer languages.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With Java, an advantage is a lot of user features.  On top of that, it also manages memory efficiently, is cost-effective and platform-indepenent.  It's also more secure.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For Structured Query Language, larger-sized packages are expensive and not as secure.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Java's disadvantages are a great amount of error-checking during run time.  Also it's not as easy to read due to code complexity.</a:t>
            </a:r>
            <a:endParaRPr b="0" lang="en-US" sz="2000" spc="-1" strike="noStrike">
              <a:latin typeface="Arial"/>
            </a:endParaRPr>
          </a:p>
        </p:txBody>
      </p:sp>
      <p:sp>
        <p:nvSpPr>
          <p:cNvPr id="217"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62DB3011-9D59-4563-8F4F-4BBF163D69E5}" type="slidenum">
              <a:rPr b="0" lang="en-US" sz="1200" spc="-1" strike="noStrike">
                <a:latin typeface="Times New Roman"/>
              </a:rPr>
              <a:t>28</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ldImg"/>
          </p:nvPr>
        </p:nvSpPr>
        <p:spPr>
          <a:xfrm>
            <a:off x="685800" y="1143000"/>
            <a:ext cx="5486040" cy="3085920"/>
          </a:xfrm>
          <a:prstGeom prst="rect">
            <a:avLst/>
          </a:prstGeom>
        </p:spPr>
      </p:sp>
      <p:sp>
        <p:nvSpPr>
          <p:cNvPr id="219"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A site for finding custom cost estimates was used to find the cost of each technology solution. This site's name is Crowdbotics.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For each technology solution, the price of the Java GUI was 14 to 17 thousand dollars more expensive when considering creating it for all platforms - Web desktop &amp; mobile, Android and iOS.</a:t>
            </a:r>
            <a:endParaRPr b="0" lang="en-US" sz="2000" spc="-1" strike="noStrike">
              <a:latin typeface="Arial"/>
            </a:endParaRPr>
          </a:p>
        </p:txBody>
      </p:sp>
      <p:sp>
        <p:nvSpPr>
          <p:cNvPr id="220"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4F73B827-3FB5-4669-BC29-2F96BCB0582A}" type="slidenum">
              <a:rPr b="0" lang="en-US" sz="1200" spc="-1" strike="noStrike">
                <a:latin typeface="Times New Roman"/>
              </a:rPr>
              <a:t>28</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sldImg"/>
          </p:nvPr>
        </p:nvSpPr>
        <p:spPr>
          <a:xfrm>
            <a:off x="685800" y="1143000"/>
            <a:ext cx="5486040" cy="3085920"/>
          </a:xfrm>
          <a:prstGeom prst="rect">
            <a:avLst/>
          </a:prstGeom>
        </p:spPr>
      </p:sp>
      <p:sp>
        <p:nvSpPr>
          <p:cNvPr id="222"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chosen solution was the Java Graphical User Interface (GUI).  Among other reasons, the overwhelming reason was the extreme importance of security for Rosetta Stone customers.</a:t>
            </a:r>
            <a:endParaRPr b="0" lang="en-US" sz="2000" spc="-1" strike="noStrike">
              <a:latin typeface="Arial"/>
            </a:endParaRPr>
          </a:p>
        </p:txBody>
      </p:sp>
      <p:sp>
        <p:nvSpPr>
          <p:cNvPr id="223"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05255C11-C835-411D-9302-4F7955E03BB3}" type="slidenum">
              <a:rPr b="0" lang="en-US" sz="1200" spc="-1" strike="noStrike">
                <a:latin typeface="Times New Roman"/>
              </a:rPr>
              <a:t>28</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sldImg"/>
          </p:nvPr>
        </p:nvSpPr>
        <p:spPr>
          <a:xfrm>
            <a:off x="685800" y="1143000"/>
            <a:ext cx="5486040" cy="3085920"/>
          </a:xfrm>
          <a:prstGeom prst="rect">
            <a:avLst/>
          </a:prstGeom>
        </p:spPr>
      </p:sp>
      <p:sp>
        <p:nvSpPr>
          <p:cNvPr id="225"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high-level design of the Java GUI involves the content being fed from Rosetta Stone's server to the Cloud and then from the Cloud to the clients home computer.</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As the software program is interacted with by the client, the result of that interaction is saved in the Cloud for the next time the client logs on.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At the clients location, Rosetta Stone's User Interface (UI) is integrated with a Java Graphical User Interface for the drop-down list functionality.</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endParaRPr b="0" lang="en-US" sz="2000" spc="-1" strike="noStrike">
              <a:latin typeface="Arial"/>
            </a:endParaRPr>
          </a:p>
        </p:txBody>
      </p:sp>
      <p:sp>
        <p:nvSpPr>
          <p:cNvPr id="226"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017B7542-400A-4315-96F0-37AB2F76DD10}" type="slidenum">
              <a:rPr b="0" lang="en-US" sz="1200" spc="-1" strike="noStrike">
                <a:latin typeface="Times New Roman"/>
              </a:rPr>
              <a:t>28</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sldImg"/>
          </p:nvPr>
        </p:nvSpPr>
        <p:spPr>
          <a:xfrm>
            <a:off x="685800" y="1143000"/>
            <a:ext cx="5486040" cy="3085920"/>
          </a:xfrm>
          <a:prstGeom prst="rect">
            <a:avLst/>
          </a:prstGeom>
        </p:spPr>
      </p:sp>
      <p:sp>
        <p:nvSpPr>
          <p:cNvPr id="228"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As for the client's UX (User Experience), drop-down lists in sentences show a variety of words that can be substituted with a particular word.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navigation bar at the bottom of the screen shows the current window as being highlighted in yellow.  From there, it's possible to view the user's progress through the current part of the program.</a:t>
            </a:r>
            <a:endParaRPr b="0" lang="en-US" sz="2000" spc="-1" strike="noStrike">
              <a:latin typeface="Arial"/>
            </a:endParaRPr>
          </a:p>
        </p:txBody>
      </p:sp>
      <p:sp>
        <p:nvSpPr>
          <p:cNvPr id="229"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FDD27093-0122-48A5-A9CD-F2ACA6A795BF}" type="slidenum">
              <a:rPr b="0" lang="en-US" sz="1200" spc="-1" strike="noStrike">
                <a:latin typeface="Times New Roman"/>
              </a:rPr>
              <a:t>28</a:t>
            </a:fld>
            <a:endParaRPr b="0" lang="en-U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sldImg"/>
          </p:nvPr>
        </p:nvSpPr>
        <p:spPr>
          <a:xfrm>
            <a:off x="685800" y="1143000"/>
            <a:ext cx="5486040" cy="3085920"/>
          </a:xfrm>
          <a:prstGeom prst="rect">
            <a:avLst/>
          </a:prstGeom>
        </p:spPr>
      </p:sp>
      <p:sp>
        <p:nvSpPr>
          <p:cNvPr id="231"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Here's the plan for implementing the idea into a working software program.</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 Work Breakdown Structure (WBS) outlines the Milestones and tasks (called work packages) that need to be performed to implement the project.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schedule and Gantt chart are a visual representation as far as time concerning when the tasks will be performed.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From there, steps are taken to ensure the final product is valid.  Also it's evaluated towards the goal of continually improving the product.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Considerations are made to ensure the final product is in compliance with local &amp; federal laws.  Also that it's not perceived in any way as being unethical and agrees with everyone as much as possible from a cultural standpoint.</a:t>
            </a:r>
            <a:endParaRPr b="0" lang="en-US" sz="2000" spc="-1" strike="noStrike">
              <a:latin typeface="Arial"/>
            </a:endParaRPr>
          </a:p>
        </p:txBody>
      </p:sp>
      <p:sp>
        <p:nvSpPr>
          <p:cNvPr id="232"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8350E272-E9EA-4088-9945-400B02A47B63}" type="slidenum">
              <a:rPr b="0" lang="en-US" sz="1200" spc="-1" strike="noStrike">
                <a:latin typeface="Times New Roman"/>
              </a:rPr>
              <a:t>28</a:t>
            </a:fld>
            <a:endParaRPr b="0" lang="en-U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sldImg"/>
          </p:nvPr>
        </p:nvSpPr>
        <p:spPr>
          <a:xfrm>
            <a:off x="685800" y="1143000"/>
            <a:ext cx="5486040" cy="3085920"/>
          </a:xfrm>
          <a:prstGeom prst="rect">
            <a:avLst/>
          </a:prstGeom>
        </p:spPr>
      </p:sp>
      <p:sp>
        <p:nvSpPr>
          <p:cNvPr id="234"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Work Breakdown Structure divides the project into 5 milestones; they are Analysis, Cross-platform design, Java development, Multii-Platform Development, and Deployment.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Each milestone is divided into several work packages.  Upon completion of all work packages in a milestone, then that particular milestone has been achieved.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Upon completion of all milestones, the entire project is complete.  From there, steps are taken to ensure the finished product remains intact well into the future.</a:t>
            </a:r>
            <a:endParaRPr b="0" lang="en-US" sz="2000" spc="-1" strike="noStrike">
              <a:latin typeface="Arial"/>
            </a:endParaRPr>
          </a:p>
        </p:txBody>
      </p:sp>
      <p:sp>
        <p:nvSpPr>
          <p:cNvPr id="235"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D35E3306-B90B-40A0-802E-473F04995AAD}" type="slidenum">
              <a:rPr b="0" lang="en-US" sz="1200" spc="-1" strike="noStrike">
                <a:latin typeface="Times New Roman"/>
              </a:rPr>
              <a:t>28</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sldImg"/>
          </p:nvPr>
        </p:nvSpPr>
        <p:spPr>
          <a:xfrm>
            <a:off x="685800" y="1143000"/>
            <a:ext cx="5486040" cy="3085920"/>
          </a:xfrm>
          <a:prstGeom prst="rect">
            <a:avLst/>
          </a:prstGeom>
        </p:spPr>
      </p:sp>
      <p:sp>
        <p:nvSpPr>
          <p:cNvPr id="183"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project proposes the addition of drop-down list functionality to their existing User Interface.  This would allow word substitution capability, thus allowing learners to increase their foreign language vocabulary.</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first part of the presentation tells about the company and introduces a problem statement.  Solving the problem will lead to an improvement in their existing software product.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second part tells about the technology that will be used to solve the problem.  It includes a couple of pictures that depicts how it's designed towards improving the existing User Experience.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third part is details on how the plan will be carried out.  It takes into consideration the near future and future that is more distant.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endParaRPr b="0" lang="en-US" sz="2000" spc="-1" strike="noStrike">
              <a:latin typeface="Arial"/>
            </a:endParaRPr>
          </a:p>
        </p:txBody>
      </p:sp>
      <p:sp>
        <p:nvSpPr>
          <p:cNvPr id="184"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5B8974F5-4F8F-40EA-BD67-35C1F73D85C7}" type="slidenum">
              <a:rPr b="0" lang="en-US" sz="1200" spc="-1" strike="noStrike">
                <a:latin typeface="Times New Roman"/>
              </a:rPr>
              <a:t>28</a:t>
            </a:fld>
            <a:endParaRPr b="0" lang="en-U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sldImg"/>
          </p:nvPr>
        </p:nvSpPr>
        <p:spPr>
          <a:xfrm>
            <a:off x="685800" y="1143000"/>
            <a:ext cx="5486040" cy="3085920"/>
          </a:xfrm>
          <a:prstGeom prst="rect">
            <a:avLst/>
          </a:prstGeom>
        </p:spPr>
      </p:sp>
      <p:sp>
        <p:nvSpPr>
          <p:cNvPr id="23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schedule is the alpha-numerical portion of the diagram on the left.  It shows the start and end dates of each milestone and work package, along with the duration.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graphical portion on the right is the Gantt chart.  The blue horizontal lines indicate the start and end times of the work packages.  The arrows pointing downward indicate that a particular task has to finish before another can begin.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An exception to this is the horizontal blue line on the very top.  It represents the entire project duration.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yellow horizontal lines represent a milestone of which each consists of two or more work packages.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endParaRPr b="0" lang="en-US" sz="2000" spc="-1" strike="noStrike">
              <a:latin typeface="Arial"/>
            </a:endParaRPr>
          </a:p>
        </p:txBody>
      </p:sp>
      <p:sp>
        <p:nvSpPr>
          <p:cNvPr id="238"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0A9EA348-BAE7-4892-9051-93B266EC5E3A}" type="slidenum">
              <a:rPr b="0" lang="en-US" sz="1200" spc="-1" strike="noStrike">
                <a:latin typeface="Times New Roman"/>
              </a:rPr>
              <a:t>28</a:t>
            </a:fld>
            <a:endParaRPr b="0" lang="en-U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sldImg"/>
          </p:nvPr>
        </p:nvSpPr>
        <p:spPr>
          <a:xfrm>
            <a:off x="685800" y="1143000"/>
            <a:ext cx="5486040" cy="3085920"/>
          </a:xfrm>
          <a:prstGeom prst="rect">
            <a:avLst/>
          </a:prstGeom>
        </p:spPr>
      </p:sp>
      <p:sp>
        <p:nvSpPr>
          <p:cNvPr id="240"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As far as validation, the word substitutions for each language (French, Italian, Chinese, etc) need to be evaluated separately.</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software needs testing to be performed on a variety of commonly-used software platforms.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updated software needs to work well by itself as well as along with the software that was in place prior to the update.  It also needs to function well across the network to the Cloud.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Finally, beta testing should be performed with native language speakers of a particular language package.  Also with users who are studying the target language.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endParaRPr b="0" lang="en-US" sz="2000" spc="-1" strike="noStrike">
              <a:latin typeface="Arial"/>
            </a:endParaRPr>
          </a:p>
        </p:txBody>
      </p:sp>
      <p:sp>
        <p:nvSpPr>
          <p:cNvPr id="241"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E5BEBA08-CAF8-4C05-9782-E3C6445A30F4}" type="slidenum">
              <a:rPr b="0" lang="en-US" sz="1200" spc="-1" strike="noStrike">
                <a:latin typeface="Times New Roman"/>
              </a:rPr>
              <a:t>28</a:t>
            </a:fld>
            <a:endParaRPr b="0" lang="en-US"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type="sldImg"/>
          </p:nvPr>
        </p:nvSpPr>
        <p:spPr>
          <a:xfrm>
            <a:off x="685800" y="1143000"/>
            <a:ext cx="5486040" cy="3085920"/>
          </a:xfrm>
          <a:prstGeom prst="rect">
            <a:avLst/>
          </a:prstGeom>
        </p:spPr>
      </p:sp>
      <p:sp>
        <p:nvSpPr>
          <p:cNvPr id="243"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To ensure ongoing quality, the newly-produced software product will continue to be monitored and evaluated in several different ways.  Among these are customer feedback, security reports related to the software, and responsiveness of the software to user input.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As far as continuous improvement, the request for new features will be evaluated and if considered worthwhile, incorporated into new software releases.  Also regular updates will at least partially be in response to bug reports that are received.  Additionally, it would be good to make it available in other languages and operatable on many types of IoT (Internet of Things) devices.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These are just a few of the ways that the software package will be continuously improved.</a:t>
            </a:r>
            <a:endParaRPr b="0" lang="en-US" sz="2000" spc="-1" strike="noStrike">
              <a:latin typeface="Arial"/>
            </a:endParaRPr>
          </a:p>
        </p:txBody>
      </p:sp>
      <p:sp>
        <p:nvSpPr>
          <p:cNvPr id="244"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F34CCE5D-65AB-40E4-B0D8-02474EACBC0E}" type="slidenum">
              <a:rPr b="0" lang="en-US" sz="1200" spc="-1" strike="noStrike">
                <a:latin typeface="Times New Roman"/>
              </a:rPr>
              <a:t>28</a:t>
            </a:fld>
            <a:endParaRPr b="0" lang="en-U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sldImg"/>
          </p:nvPr>
        </p:nvSpPr>
        <p:spPr>
          <a:xfrm>
            <a:off x="685800" y="1143000"/>
            <a:ext cx="5486040" cy="3085920"/>
          </a:xfrm>
          <a:prstGeom prst="rect">
            <a:avLst/>
          </a:prstGeom>
        </p:spPr>
      </p:sp>
      <p:sp>
        <p:nvSpPr>
          <p:cNvPr id="246"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Once the software product is on the market, it's important to be sure that it's legal, ethical and works well with cultures that are exposed to it.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For legal considerations, a few things to consider are how it measures up in terms of allowing privacy and not causing liability issues.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As far as ethics, it's necessary to ensure the software package doesn't compromise personal customer info.  Also that feedback to customers concerns are fast.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As far as cultural considerations, it's important to think about how people of different backgrounds will react to it.  Instead of finding it to be offensive, it's ideal that it be something they'll embrace.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To the left are listed possibly only a few of the legal, ethical and cultural considerations that need to be looked into prior to deployment.</a:t>
            </a:r>
            <a:endParaRPr b="0" lang="en-US" sz="2000" spc="-1" strike="noStrike">
              <a:latin typeface="Arial"/>
            </a:endParaRPr>
          </a:p>
        </p:txBody>
      </p:sp>
      <p:sp>
        <p:nvSpPr>
          <p:cNvPr id="247"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4AE00DA9-268A-48BC-976B-862FED20F2B4}" type="slidenum">
              <a:rPr b="0" lang="en-US" sz="1200" spc="-1" strike="noStrike">
                <a:latin typeface="Times New Roman"/>
              </a:rPr>
              <a:t>28</a:t>
            </a:fld>
            <a:endParaRPr b="0" lang="en-U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sldImg"/>
          </p:nvPr>
        </p:nvSpPr>
        <p:spPr>
          <a:xfrm>
            <a:off x="685800" y="1143000"/>
            <a:ext cx="5486040" cy="3085920"/>
          </a:xfrm>
          <a:prstGeom prst="rect">
            <a:avLst/>
          </a:prstGeom>
        </p:spPr>
      </p:sp>
      <p:sp>
        <p:nvSpPr>
          <p:cNvPr id="249"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Two of my classmates offered feedback on this project.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Robert suggested that I make use of AI (artificial intelligence) to keep tabs on user performance.  From there, the user could be tested on areas in which he or she doesn't perform well.  I decided that Rosetta Stone's current platform does a good job of retesting a user on areas wherein previous performance wasn't good.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James suggested that acronyms like GUI for Graphical User Interface be spelled out.  I decided to go ahead and adopt this change.  It's because I do believe there's a potential for certain persons to not understand acronyms that are related to technical jargon, no matter how basic they may seem to be.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James also suggested I make efforts to get the entire schedule &amp; Gantt chart fit on one page.  I took steps to make it smaller both vertically and horizontally.  To my surprise, I was able to make it all fit on one page.  What's more, all the text on it is readable from a reasonable distance.</a:t>
            </a:r>
            <a:endParaRPr b="0" lang="en-US" sz="2000" spc="-1" strike="noStrike">
              <a:latin typeface="Arial"/>
            </a:endParaRPr>
          </a:p>
        </p:txBody>
      </p:sp>
      <p:sp>
        <p:nvSpPr>
          <p:cNvPr id="250"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61B024C1-0542-43C3-8CC4-CBC2AA6F0A7C}" type="slidenum">
              <a:rPr b="0" lang="en-US" sz="1200" spc="-1" strike="noStrike">
                <a:latin typeface="Times New Roman"/>
              </a:rPr>
              <a:t>28</a:t>
            </a:fld>
            <a:endParaRPr b="0" lang="en-US"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sldImg"/>
          </p:nvPr>
        </p:nvSpPr>
        <p:spPr>
          <a:xfrm>
            <a:off x="685800" y="1143000"/>
            <a:ext cx="5486040" cy="3085920"/>
          </a:xfrm>
          <a:prstGeom prst="rect">
            <a:avLst/>
          </a:prstGeom>
        </p:spPr>
      </p:sp>
      <p:sp>
        <p:nvSpPr>
          <p:cNvPr id="252"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As far as career readiness, the project does a great job of helping to prepare my for the job market.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My goal is to become a software developer.  I think the project does a great job of familiarizing myself with events that occur routinely in the software industry.</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Among other skills, I've learned to cooperate with classmates and co-workers concerning the details of a project.  Also with being able to find areas of technology that could possibly stand some kind of improvement.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 few things I'll do to further career goals is to post this presentation on my career portfolio website.  I'll also put a link to this project on my LinkedIn profile.</a:t>
            </a:r>
            <a:endParaRPr b="0" lang="en-US" sz="2000" spc="-1" strike="noStrike">
              <a:latin typeface="Arial"/>
            </a:endParaRPr>
          </a:p>
        </p:txBody>
      </p:sp>
      <p:sp>
        <p:nvSpPr>
          <p:cNvPr id="253"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4D5A29C5-2CCC-4B6D-B576-A4015245755E}" type="slidenum">
              <a:rPr b="0" lang="en-US" sz="1200" spc="-1" strike="noStrike">
                <a:latin typeface="Times New Roman"/>
              </a:rPr>
              <a:t>28</a:t>
            </a:fld>
            <a:endParaRPr b="0" lang="en-US"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sldImg"/>
          </p:nvPr>
        </p:nvSpPr>
        <p:spPr>
          <a:xfrm>
            <a:off x="685800" y="1143000"/>
            <a:ext cx="5486040" cy="3085920"/>
          </a:xfrm>
          <a:prstGeom prst="rect">
            <a:avLst/>
          </a:prstGeom>
        </p:spPr>
      </p:sp>
      <p:sp>
        <p:nvSpPr>
          <p:cNvPr id="255"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Wrapping things up, adding word substitution in their software programs is a way that Rosetta Stone clients can achieve their language learning goals that much faster.</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An updated GUI would enable drop-down list functionality in order to show several word substitutes.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An updated UI can allow changes in grammar to be reflected in the word substitutes.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 Java GUI that interfaces with Rosetta Stone's current interface is the recommended technical approach.</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This presentation showcased a high-level design for such a Grapical User Interface.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implementation for this can be fulfilled within 2 months.</a:t>
            </a:r>
            <a:endParaRPr b="0" lang="en-US" sz="2000" spc="-1" strike="noStrike">
              <a:latin typeface="Arial"/>
            </a:endParaRPr>
          </a:p>
        </p:txBody>
      </p:sp>
      <p:sp>
        <p:nvSpPr>
          <p:cNvPr id="256"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86280C36-C861-44DF-AC4E-0F2C10181CFE}" type="slidenum">
              <a:rPr b="0" lang="en-US" sz="1200" spc="-1" strike="noStrike">
                <a:latin typeface="Times New Roman"/>
              </a:rPr>
              <a:t>28</a:t>
            </a:fld>
            <a:endParaRPr b="0" lang="en-US"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type="sldImg"/>
          </p:nvPr>
        </p:nvSpPr>
        <p:spPr>
          <a:xfrm>
            <a:off x="685800" y="1143000"/>
            <a:ext cx="5486040" cy="3085920"/>
          </a:xfrm>
          <a:prstGeom prst="rect">
            <a:avLst/>
          </a:prstGeom>
        </p:spPr>
      </p:sp>
      <p:sp>
        <p:nvSpPr>
          <p:cNvPr id="258"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This is the first part of the list of references</a:t>
            </a:r>
            <a:endParaRPr b="0" lang="en-US" sz="2000" spc="-1" strike="noStrike">
              <a:latin typeface="Arial"/>
            </a:endParaRPr>
          </a:p>
        </p:txBody>
      </p:sp>
      <p:sp>
        <p:nvSpPr>
          <p:cNvPr id="259"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A7B00FBA-75AD-46DD-94E3-7183298C29C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sldImg"/>
          </p:nvPr>
        </p:nvSpPr>
        <p:spPr>
          <a:xfrm>
            <a:off x="685800" y="1143000"/>
            <a:ext cx="5486040" cy="3085920"/>
          </a:xfrm>
          <a:prstGeom prst="rect">
            <a:avLst/>
          </a:prstGeom>
        </p:spPr>
      </p:sp>
      <p:sp>
        <p:nvSpPr>
          <p:cNvPr id="261"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This is the second part of the list of references</a:t>
            </a:r>
            <a:endParaRPr b="0" lang="en-US" sz="2000" spc="-1" strike="noStrike">
              <a:latin typeface="Arial"/>
            </a:endParaRPr>
          </a:p>
        </p:txBody>
      </p:sp>
      <p:sp>
        <p:nvSpPr>
          <p:cNvPr id="262"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41F20CFF-1CDA-434C-BEE9-3B558D4B347F}"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PlaceHolder 1"/>
          <p:cNvSpPr>
            <a:spLocks noGrp="1"/>
          </p:cNvSpPr>
          <p:nvPr>
            <p:ph type="sldImg"/>
          </p:nvPr>
        </p:nvSpPr>
        <p:spPr>
          <a:xfrm>
            <a:off x="685800" y="1143000"/>
            <a:ext cx="5486040" cy="3085920"/>
          </a:xfrm>
          <a:prstGeom prst="rect">
            <a:avLst/>
          </a:prstGeom>
        </p:spPr>
      </p:sp>
      <p:sp>
        <p:nvSpPr>
          <p:cNvPr id="186"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executive summary is a story of what the project entails in a nutshell.</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first bullet introduces an idea that can benefit Rosetta Stone language learners.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next bullet tells how the idea can be beneficial.</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Then the technology that's used to make the functionality is mentioned.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fourth bullet mentions one of the advantages of the selected technology over technologies that weren’t chosen.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last bullet talks about the plan for going forward with the selected technology.</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endParaRPr b="0" lang="en-US" sz="2000" spc="-1" strike="noStrike">
              <a:latin typeface="Arial"/>
            </a:endParaRPr>
          </a:p>
        </p:txBody>
      </p:sp>
      <p:sp>
        <p:nvSpPr>
          <p:cNvPr id="187"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D0CF2813-8D0E-4B67-A4CB-135763D65254}" type="slidenum">
              <a:rPr b="0" lang="en-US" sz="1200" spc="-1" strike="noStrike">
                <a:latin typeface="Times New Roman"/>
              </a:rPr>
              <a:t>28</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sldImg"/>
          </p:nvPr>
        </p:nvSpPr>
        <p:spPr>
          <a:xfrm>
            <a:off x="685800" y="1143000"/>
            <a:ext cx="5486040" cy="3085920"/>
          </a:xfrm>
          <a:prstGeom prst="rect">
            <a:avLst/>
          </a:prstGeom>
        </p:spPr>
      </p:sp>
      <p:sp>
        <p:nvSpPr>
          <p:cNvPr id="189"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This section introduces the company to the viewer.  It provides background on the company itself; then tells what goods and services it provides.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Then it identifies an area where the company's product offering can be enhanced or improved.  This in turn leads to the problem statement.</a:t>
            </a:r>
            <a:endParaRPr b="0" lang="en-US" sz="2000" spc="-1" strike="noStrike">
              <a:latin typeface="Arial"/>
            </a:endParaRPr>
          </a:p>
        </p:txBody>
      </p:sp>
      <p:sp>
        <p:nvSpPr>
          <p:cNvPr id="190"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C56666DC-183C-49B7-A63A-5A2F398085D7}" type="slidenum">
              <a:rPr b="0" lang="en-US" sz="1200" spc="-1" strike="noStrike">
                <a:latin typeface="Times New Roman"/>
              </a:rPr>
              <a:t>28</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sldImg"/>
          </p:nvPr>
        </p:nvSpPr>
        <p:spPr>
          <a:xfrm>
            <a:off x="685800" y="1143000"/>
            <a:ext cx="5486040" cy="3085920"/>
          </a:xfrm>
          <a:prstGeom prst="rect">
            <a:avLst/>
          </a:prstGeom>
        </p:spPr>
      </p:sp>
      <p:sp>
        <p:nvSpPr>
          <p:cNvPr id="192"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 name of the organization is Rosetta Stone.  It's product is a software program that offers language learning in a way that people learn their own native language from childhood.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There's info about what companies compete with Rosetta Stone.  Also there's other pertinent company info that should be looked at when considering ways to improve their product offering.</a:t>
            </a:r>
            <a:endParaRPr b="0" lang="en-US" sz="2000" spc="-1" strike="noStrike">
              <a:latin typeface="Arial"/>
            </a:endParaRPr>
          </a:p>
        </p:txBody>
      </p:sp>
      <p:sp>
        <p:nvSpPr>
          <p:cNvPr id="193"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99D17A9B-6655-4A84-981E-D8926EC026EE}" type="slidenum">
              <a:rPr b="0" lang="en-US" sz="1200" spc="-1" strike="noStrike">
                <a:latin typeface="Times New Roman"/>
              </a:rPr>
              <a:t>28</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PlaceHolder 1"/>
          <p:cNvSpPr>
            <a:spLocks noGrp="1"/>
          </p:cNvSpPr>
          <p:nvPr>
            <p:ph type="sldImg"/>
          </p:nvPr>
        </p:nvSpPr>
        <p:spPr>
          <a:xfrm>
            <a:off x="685800" y="1143000"/>
            <a:ext cx="5486040" cy="3085920"/>
          </a:xfrm>
          <a:prstGeom prst="rect">
            <a:avLst/>
          </a:prstGeom>
        </p:spPr>
      </p:sp>
      <p:sp>
        <p:nvSpPr>
          <p:cNvPr id="195"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Rosetta Stone mostly offers language-learning services through a variety of subscription options.  There are plans available for individuals, there's also different options for businesses and schools.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Previously the software product was available on Compact Disc.  As far as I can tell, this no longer seems to be the case.</a:t>
            </a:r>
            <a:endParaRPr b="0" lang="en-US" sz="2000" spc="-1" strike="noStrike">
              <a:latin typeface="Arial"/>
            </a:endParaRPr>
          </a:p>
        </p:txBody>
      </p:sp>
      <p:sp>
        <p:nvSpPr>
          <p:cNvPr id="196"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CE668FD9-B45A-4340-8814-C6FCE1B8E571}" type="slidenum">
              <a:rPr b="0" lang="en-US" sz="1200" spc="-1" strike="noStrike">
                <a:latin typeface="Times New Roman"/>
              </a:rPr>
              <a:t>28</a:t>
            </a:fld>
            <a:endParaRPr b="0" lang="en-U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sldImg"/>
          </p:nvPr>
        </p:nvSpPr>
        <p:spPr>
          <a:xfrm>
            <a:off x="685800" y="1143000"/>
            <a:ext cx="5486040" cy="3085920"/>
          </a:xfrm>
          <a:prstGeom prst="rect">
            <a:avLst/>
          </a:prstGeom>
        </p:spPr>
      </p:sp>
      <p:sp>
        <p:nvSpPr>
          <p:cNvPr id="198"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One area for improvement considered was the ability to hover a mouse over a word to find out it's translation.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This project focuses on the ability to substitute words in sentences.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next slide gives more info on the functionality of word substitution.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one after that offers info on other parts of Rosetta Stone's technology that can possibly be improved.</a:t>
            </a:r>
            <a:endParaRPr b="0" lang="en-US" sz="2000" spc="-1" strike="noStrike">
              <a:latin typeface="Arial"/>
            </a:endParaRPr>
          </a:p>
        </p:txBody>
      </p:sp>
      <p:sp>
        <p:nvSpPr>
          <p:cNvPr id="199"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DE0C7D82-21F5-427F-9149-0780ECC7B678}" type="slidenum">
              <a:rPr b="0" lang="en-US" sz="1200" spc="-1" strike="noStrike">
                <a:latin typeface="Times New Roman"/>
              </a:rPr>
              <a:t>28</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ldImg"/>
          </p:nvPr>
        </p:nvSpPr>
        <p:spPr>
          <a:xfrm>
            <a:off x="685800" y="1143000"/>
            <a:ext cx="5486040" cy="3085920"/>
          </a:xfrm>
          <a:prstGeom prst="rect">
            <a:avLst/>
          </a:prstGeom>
        </p:spPr>
      </p:sp>
      <p:sp>
        <p:nvSpPr>
          <p:cNvPr id="201"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As word are substituted in sentences, other parts of the sentence change as needed in order to maintain grammatical correctness.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Sometimes this means verb endings have to change.  Or it can be changes in the definite or indefinite article or something else.</a:t>
            </a:r>
            <a:endParaRPr b="0" lang="en-US" sz="2000" spc="-1" strike="noStrike">
              <a:latin typeface="Arial"/>
            </a:endParaRPr>
          </a:p>
        </p:txBody>
      </p:sp>
      <p:sp>
        <p:nvSpPr>
          <p:cNvPr id="202"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58D7EC57-DFE2-4107-8D52-B37E9263B260}" type="slidenum">
              <a:rPr b="0" lang="en-US" sz="1200" spc="-1" strike="noStrike">
                <a:latin typeface="Times New Roman"/>
              </a:rPr>
              <a:t>28</a:t>
            </a:fld>
            <a:endParaRPr b="0" lang="en-U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sldImg"/>
          </p:nvPr>
        </p:nvSpPr>
        <p:spPr>
          <a:xfrm>
            <a:off x="685800" y="1143000"/>
            <a:ext cx="5486040" cy="3085920"/>
          </a:xfrm>
          <a:prstGeom prst="rect">
            <a:avLst/>
          </a:prstGeom>
        </p:spPr>
      </p:sp>
      <p:sp>
        <p:nvSpPr>
          <p:cNvPr id="204"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There have been times when Rosetta Stone's voice recognition technology doesn't pick up a person's pronunciation as it should.  This would very well be a viable consideration for future improvement.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There are a few other areas where improvements are needed beside this.  They seem to pretty much sum up to the idea that the learner needs to immerse him or herself in the language as much as possible.</a:t>
            </a:r>
            <a:endParaRPr b="0" lang="en-US" sz="2000" spc="-1" strike="noStrike">
              <a:latin typeface="Arial"/>
            </a:endParaRPr>
          </a:p>
          <a:p>
            <a:pPr marL="216000" indent="-216000">
              <a:lnSpc>
                <a:spcPct val="100000"/>
              </a:lnSpc>
            </a:pPr>
            <a:endParaRPr b="0" lang="en-US" sz="2000" spc="-1" strike="noStrike">
              <a:latin typeface="Arial"/>
            </a:endParaRPr>
          </a:p>
        </p:txBody>
      </p:sp>
      <p:sp>
        <p:nvSpPr>
          <p:cNvPr id="205" name="Slide Number Placeholder 3"/>
          <p:cNvSpPr txBox="1"/>
          <p:nvPr/>
        </p:nvSpPr>
        <p:spPr>
          <a:xfrm>
            <a:off x="3884760" y="8685360"/>
            <a:ext cx="2971440" cy="458280"/>
          </a:xfrm>
          <a:prstGeom prst="rect">
            <a:avLst/>
          </a:prstGeom>
          <a:noFill/>
          <a:ln w="0">
            <a:noFill/>
          </a:ln>
        </p:spPr>
        <p:txBody>
          <a:bodyPr anchor="b">
            <a:noAutofit/>
          </a:bodyPr>
          <a:p>
            <a:pPr algn="r">
              <a:lnSpc>
                <a:spcPct val="100000"/>
              </a:lnSpc>
            </a:pPr>
            <a:fld id="{1C6569FB-F5F2-4788-AAE9-EAD2EB634A70}" type="slidenum">
              <a:rPr b="0" lang="en-US" sz="1200" spc="-1" strike="noStrike">
                <a:latin typeface="Times New Roman"/>
              </a:rPr>
              <a:t>28</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1960" y="1709640"/>
            <a:ext cx="10515240" cy="2852280"/>
          </a:xfrm>
          <a:prstGeom prst="rect">
            <a:avLst/>
          </a:prstGeom>
        </p:spPr>
        <p:txBody>
          <a:bodyPr anchor="b">
            <a:noAutofit/>
          </a:bodyPr>
          <a:p>
            <a:pPr>
              <a:lnSpc>
                <a:spcPct val="90000"/>
              </a:lnSpc>
            </a:pPr>
            <a:r>
              <a:rPr b="0" lang="en-US" sz="6000" spc="-1" strike="noStrike">
                <a:solidFill>
                  <a:srgbClr val="000000"/>
                </a:solidFill>
                <a:latin typeface="Calibri Light"/>
              </a:rPr>
              <a:t>Click to edit Master title style</a:t>
            </a:r>
            <a:endParaRPr b="0" lang="en-US" sz="6000" spc="-1" strike="noStrike">
              <a:solidFill>
                <a:srgbClr val="000000"/>
              </a:solidFill>
              <a:latin typeface="Calibri"/>
            </a:endParaRPr>
          </a:p>
        </p:txBody>
      </p:sp>
      <p:sp>
        <p:nvSpPr>
          <p:cNvPr id="1" name="PlaceHolder 2"/>
          <p:cNvSpPr>
            <a:spLocks noGrp="1"/>
          </p:cNvSpPr>
          <p:nvPr>
            <p:ph type="body"/>
          </p:nvPr>
        </p:nvSpPr>
        <p:spPr>
          <a:xfrm>
            <a:off x="831960" y="4589640"/>
            <a:ext cx="10515240" cy="1499760"/>
          </a:xfrm>
          <a:prstGeom prst="rect">
            <a:avLst/>
          </a:prstGeom>
        </p:spPr>
        <p:txBody>
          <a:bodyPr>
            <a:noAutofit/>
          </a:bodyPr>
          <a:p>
            <a:pPr>
              <a:lnSpc>
                <a:spcPct val="90000"/>
              </a:lnSpc>
              <a:spcBef>
                <a:spcPts val="1001"/>
              </a:spcBef>
              <a:tabLst>
                <a:tab algn="l" pos="0"/>
              </a:tabLst>
            </a:pPr>
            <a:r>
              <a:rPr b="0" lang="en-US" sz="2400" spc="-1" strike="noStrike">
                <a:solidFill>
                  <a:srgbClr val="8b8b8b"/>
                </a:solidFill>
                <a:latin typeface="Calibri"/>
              </a:rPr>
              <a:t>Click to edit Master text styles</a:t>
            </a:r>
            <a:endParaRPr b="0" lang="en-US" sz="2400" spc="-1" strike="noStrike">
              <a:solidFill>
                <a:srgbClr val="000000"/>
              </a:solidFill>
              <a:latin typeface="Calibri"/>
            </a:endParaRPr>
          </a:p>
        </p:txBody>
      </p:sp>
      <p:sp>
        <p:nvSpPr>
          <p:cNvPr id="2"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903306A3-8040-4752-86E4-917B30A111FE}" type="datetime">
              <a:rPr b="0" lang="en-US" sz="1200" spc="-1" strike="noStrike">
                <a:solidFill>
                  <a:srgbClr val="8b8b8b"/>
                </a:solidFill>
                <a:latin typeface="Calibri"/>
              </a:rPr>
              <a:t>1/16/23</a:t>
            </a:fld>
            <a:endParaRPr b="0" lang="en-US" sz="1200" spc="-1" strike="noStrike">
              <a:latin typeface="Times New Roman"/>
            </a:endParaRPr>
          </a:p>
        </p:txBody>
      </p:sp>
      <p:sp>
        <p:nvSpPr>
          <p:cNvPr id="3"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4"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FDF47472-F58A-4506-8433-906AD14790D8}"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43"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ACFEE635-A31D-4EE3-A8C4-5DAB945AD473}" type="datetime">
              <a:rPr b="0" lang="en-US" sz="1200" spc="-1" strike="noStrike">
                <a:solidFill>
                  <a:srgbClr val="8b8b8b"/>
                </a:solidFill>
                <a:latin typeface="Calibri"/>
              </a:rPr>
              <a:t>1/16/23</a:t>
            </a:fld>
            <a:endParaRPr b="0" lang="en-US" sz="1200" spc="-1" strike="noStrike">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2D242E1E-04D0-450D-8E39-5AF4087E1087}"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audio" Target="../media/media1.m4a"/><Relationship Id="rId2" Type="http://schemas.microsoft.com/office/2007/relationships/media" Target="../media/media1.m4a"/><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audio" Target="../media/media19.m4a"/><Relationship Id="rId2" Type="http://schemas.microsoft.com/office/2007/relationships/media" Target="../media/media19.m4a"/><Relationship Id="rId3" Type="http://schemas.openxmlformats.org/officeDocument/2006/relationships/image" Target="../media/image20.png"/><Relationship Id="rId4" Type="http://schemas.openxmlformats.org/officeDocument/2006/relationships/slideLayout" Target="../slideLayouts/slideLayout1.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audio" Target="../media/media21.m4a"/><Relationship Id="rId2" Type="http://schemas.microsoft.com/office/2007/relationships/media" Target="../media/media21.m4a"/><Relationship Id="rId3" Type="http://schemas.openxmlformats.org/officeDocument/2006/relationships/image" Target="../media/image22.png"/><Relationship Id="rId4" Type="http://schemas.openxmlformats.org/officeDocument/2006/relationships/slideLayout" Target="../slideLayouts/slideLayout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audio" Target="../media/media23.m4a"/><Relationship Id="rId2" Type="http://schemas.microsoft.com/office/2007/relationships/media" Target="../media/media23.m4a"/><Relationship Id="rId3" Type="http://schemas.openxmlformats.org/officeDocument/2006/relationships/image" Target="../media/image24.png"/><Relationship Id="rId4" Type="http://schemas.openxmlformats.org/officeDocument/2006/relationships/slideLayout" Target="../slideLayouts/slideLayout1.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audio" Target="../media/media25.m4a"/><Relationship Id="rId2" Type="http://schemas.microsoft.com/office/2007/relationships/media" Target="../media/media25.m4a"/><Relationship Id="rId3" Type="http://schemas.openxmlformats.org/officeDocument/2006/relationships/image" Target="../media/image26.png"/><Relationship Id="rId4" Type="http://schemas.openxmlformats.org/officeDocument/2006/relationships/slideLayout" Target="../slideLayouts/slideLayout1.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audio" Target="../media/media27.m4a"/><Relationship Id="rId2" Type="http://schemas.microsoft.com/office/2007/relationships/media" Target="../media/media27.m4a"/><Relationship Id="rId3" Type="http://schemas.openxmlformats.org/officeDocument/2006/relationships/image" Target="../media/image28.png"/><Relationship Id="rId4" Type="http://schemas.openxmlformats.org/officeDocument/2006/relationships/slideLayout" Target="../slideLayouts/slideLayout1.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audio" Target="../media/media29.m4a"/><Relationship Id="rId2" Type="http://schemas.microsoft.com/office/2007/relationships/media" Target="../media/media29.m4a"/><Relationship Id="rId3" Type="http://schemas.openxmlformats.org/officeDocument/2006/relationships/image" Target="../media/image30.png"/><Relationship Id="rId4" Type="http://schemas.openxmlformats.org/officeDocument/2006/relationships/slideLayout" Target="../slideLayouts/slideLayout1.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audio" Target="../media/media32.m4a"/><Relationship Id="rId3" Type="http://schemas.microsoft.com/office/2007/relationships/media" Target="../media/media32.m4a"/><Relationship Id="rId4" Type="http://schemas.openxmlformats.org/officeDocument/2006/relationships/image" Target="../media/image33.png"/><Relationship Id="rId5" Type="http://schemas.openxmlformats.org/officeDocument/2006/relationships/slideLayout" Target="../slideLayouts/slideLayout1.xml"/><Relationship Id="rId6"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audio" Target="../media/media35.m4a"/><Relationship Id="rId3" Type="http://schemas.microsoft.com/office/2007/relationships/media" Target="../media/media35.m4a"/><Relationship Id="rId4" Type="http://schemas.openxmlformats.org/officeDocument/2006/relationships/image" Target="../media/image36.png"/><Relationship Id="rId5" Type="http://schemas.openxmlformats.org/officeDocument/2006/relationships/slideLayout" Target="../slideLayouts/slideLayout1.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audio" Target="../media/media37.m4a"/><Relationship Id="rId2" Type="http://schemas.microsoft.com/office/2007/relationships/media" Target="../media/media37.m4a"/><Relationship Id="rId3" Type="http://schemas.openxmlformats.org/officeDocument/2006/relationships/image" Target="../media/image38.png"/><Relationship Id="rId4" Type="http://schemas.openxmlformats.org/officeDocument/2006/relationships/slideLayout" Target="../slideLayouts/slideLayout1.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audio" Target="../media/media39.m4a"/><Relationship Id="rId2" Type="http://schemas.microsoft.com/office/2007/relationships/media" Target="../media/media39.m4a"/><Relationship Id="rId3" Type="http://schemas.openxmlformats.org/officeDocument/2006/relationships/image" Target="../media/image40.png"/><Relationship Id="rId4" Type="http://schemas.openxmlformats.org/officeDocument/2006/relationships/slideLayout" Target="../slideLayouts/slideLayout1.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audio" Target="../media/media3.m4a"/><Relationship Id="rId2" Type="http://schemas.microsoft.com/office/2007/relationships/media" Target="../media/media3.m4a"/><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audio" Target="../media/media42.m4a"/><Relationship Id="rId3" Type="http://schemas.microsoft.com/office/2007/relationships/media" Target="../media/media42.m4a"/><Relationship Id="rId4" Type="http://schemas.openxmlformats.org/officeDocument/2006/relationships/image" Target="../media/image43.png"/><Relationship Id="rId5" Type="http://schemas.openxmlformats.org/officeDocument/2006/relationships/slideLayout" Target="../slideLayouts/slideLayout1.xml"/><Relationship Id="rId6"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audio" Target="../media/media44.m4a"/><Relationship Id="rId2" Type="http://schemas.microsoft.com/office/2007/relationships/media" Target="../media/media44.m4a"/><Relationship Id="rId3" Type="http://schemas.openxmlformats.org/officeDocument/2006/relationships/image" Target="../media/image45.png"/><Relationship Id="rId4" Type="http://schemas.openxmlformats.org/officeDocument/2006/relationships/slideLayout" Target="../slideLayouts/slideLayout1.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audio" Target="../media/media46.m4a"/><Relationship Id="rId2" Type="http://schemas.microsoft.com/office/2007/relationships/media" Target="../media/media46.m4a"/><Relationship Id="rId3" Type="http://schemas.openxmlformats.org/officeDocument/2006/relationships/image" Target="../media/image47.png"/><Relationship Id="rId4" Type="http://schemas.openxmlformats.org/officeDocument/2006/relationships/slideLayout" Target="../slideLayouts/slideLayout1.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audio" Target="../media/media48.m4a"/><Relationship Id="rId2" Type="http://schemas.microsoft.com/office/2007/relationships/media" Target="../media/media48.m4a"/><Relationship Id="rId3" Type="http://schemas.openxmlformats.org/officeDocument/2006/relationships/image" Target="../media/image49.png"/><Relationship Id="rId4" Type="http://schemas.openxmlformats.org/officeDocument/2006/relationships/slideLayout" Target="../slideLayouts/slideLayout1.xml"/><Relationship Id="rId5"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audio" Target="../media/media50.m4a"/><Relationship Id="rId2" Type="http://schemas.microsoft.com/office/2007/relationships/media" Target="../media/media50.m4a"/><Relationship Id="rId3" Type="http://schemas.openxmlformats.org/officeDocument/2006/relationships/image" Target="../media/image51.png"/><Relationship Id="rId4" Type="http://schemas.openxmlformats.org/officeDocument/2006/relationships/slideLayout" Target="../slideLayouts/slideLayout13.xml"/><Relationship Id="rId5"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hyperlink" Target="https://www.elevatedandsuspended.me/" TargetMode="External"/><Relationship Id="rId2" Type="http://schemas.openxmlformats.org/officeDocument/2006/relationships/audio" Target="../media/media52.m4a"/><Relationship Id="rId3" Type="http://schemas.microsoft.com/office/2007/relationships/media" Target="../media/media52.m4a"/><Relationship Id="rId4" Type="http://schemas.openxmlformats.org/officeDocument/2006/relationships/image" Target="../media/image53.png"/><Relationship Id="rId5" Type="http://schemas.openxmlformats.org/officeDocument/2006/relationships/slideLayout" Target="../slideLayouts/slideLayout13.xml"/><Relationship Id="rId6"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audio" Target="../media/media54.m4a"/><Relationship Id="rId2" Type="http://schemas.microsoft.com/office/2007/relationships/media" Target="../media/media54.m4a"/><Relationship Id="rId3" Type="http://schemas.openxmlformats.org/officeDocument/2006/relationships/image" Target="../media/image55.png"/><Relationship Id="rId4" Type="http://schemas.openxmlformats.org/officeDocument/2006/relationships/slideLayout" Target="../slideLayouts/slideLayout13.xml"/><Relationship Id="rId5"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audio" Target="../media/media56.m4a"/><Relationship Id="rId2" Type="http://schemas.microsoft.com/office/2007/relationships/media" Target="../media/media56.m4a"/><Relationship Id="rId3" Type="http://schemas.openxmlformats.org/officeDocument/2006/relationships/image" Target="../media/image57.png"/><Relationship Id="rId4" Type="http://schemas.openxmlformats.org/officeDocument/2006/relationships/slideLayout" Target="../slideLayouts/slideLayout13.xml"/><Relationship Id="rId5"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hyperlink" Target="https://www.statista.com/forecasts/1338203/rosetta-stone-online-education-brand-profile-in-the-united-states" TargetMode="External"/><Relationship Id="rId2" Type="http://schemas.openxmlformats.org/officeDocument/2006/relationships/audio" Target="../media/media58.m4a"/><Relationship Id="rId3" Type="http://schemas.microsoft.com/office/2007/relationships/media" Target="../media/media58.m4a"/><Relationship Id="rId4" Type="http://schemas.openxmlformats.org/officeDocument/2006/relationships/image" Target="../media/image59.png"/><Relationship Id="rId5" Type="http://schemas.openxmlformats.org/officeDocument/2006/relationships/slideLayout" Target="../slideLayouts/slideLayout13.xml"/><Relationship Id="rId6" Type="http://schemas.openxmlformats.org/officeDocument/2006/relationships/notesSlide" Target="../notesSlides/notesSlide28.xml"/>
</Relationships>
</file>

<file path=ppt/slides/_rels/slide3.xml.rels><?xml version="1.0" encoding="UTF-8"?>
<Relationships xmlns="http://schemas.openxmlformats.org/package/2006/relationships"><Relationship Id="rId1" Type="http://schemas.openxmlformats.org/officeDocument/2006/relationships/audio" Target="../media/media5.m4a"/><Relationship Id="rId2" Type="http://schemas.microsoft.com/office/2007/relationships/media" Target="../media/media5.m4a"/><Relationship Id="rId3" Type="http://schemas.openxmlformats.org/officeDocument/2006/relationships/image" Target="../media/image6.png"/><Relationship Id="rId4" Type="http://schemas.openxmlformats.org/officeDocument/2006/relationships/slideLayout" Target="../slideLayouts/slideLayout13.xml"/><Relationship Id="rId5"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audio" Target="../media/media7.m4a"/><Relationship Id="rId2" Type="http://schemas.microsoft.com/office/2007/relationships/media" Target="../media/media7.m4a"/><Relationship Id="rId3" Type="http://schemas.openxmlformats.org/officeDocument/2006/relationships/image" Target="../media/image8.png"/><Relationship Id="rId4" Type="http://schemas.openxmlformats.org/officeDocument/2006/relationships/slideLayout" Target="../slideLayouts/slideLayout1.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audio" Target="../media/media9.m4a"/><Relationship Id="rId2" Type="http://schemas.microsoft.com/office/2007/relationships/media" Target="../media/media9.m4a"/><Relationship Id="rId3" Type="http://schemas.openxmlformats.org/officeDocument/2006/relationships/image" Target="../media/image10.png"/><Relationship Id="rId4" Type="http://schemas.openxmlformats.org/officeDocument/2006/relationships/slideLayout" Target="../slideLayouts/slideLayout1.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audio" Target="../media/media11.m4a"/><Relationship Id="rId2" Type="http://schemas.microsoft.com/office/2007/relationships/media" Target="../media/media11.m4a"/><Relationship Id="rId3" Type="http://schemas.openxmlformats.org/officeDocument/2006/relationships/image" Target="../media/image12.png"/><Relationship Id="rId4" Type="http://schemas.openxmlformats.org/officeDocument/2006/relationships/slideLayout" Target="../slideLayouts/slideLayout1.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audio" Target="../media/media13.m4a"/><Relationship Id="rId2" Type="http://schemas.microsoft.com/office/2007/relationships/media" Target="../media/media13.m4a"/><Relationship Id="rId3" Type="http://schemas.openxmlformats.org/officeDocument/2006/relationships/image" Target="../media/image14.png"/><Relationship Id="rId4" Type="http://schemas.openxmlformats.org/officeDocument/2006/relationships/slideLayout" Target="../slideLayouts/slideLayout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audio" Target="../media/media15.m4a"/><Relationship Id="rId2" Type="http://schemas.microsoft.com/office/2007/relationships/media" Target="../media/media15.m4a"/><Relationship Id="rId3" Type="http://schemas.openxmlformats.org/officeDocument/2006/relationships/image" Target="../media/image16.pn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audio" Target="../media/media17.m4a"/><Relationship Id="rId2" Type="http://schemas.microsoft.com/office/2007/relationships/media" Target="../media/media17.m4a"/><Relationship Id="rId3" Type="http://schemas.openxmlformats.org/officeDocument/2006/relationships/image" Target="../media/image18.png"/><Relationship Id="rId4" Type="http://schemas.openxmlformats.org/officeDocument/2006/relationships/slideLayout" Target="../slideLayouts/slideLayout1.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Title 1"/>
          <p:cNvSpPr/>
          <p:nvPr/>
        </p:nvSpPr>
        <p:spPr>
          <a:xfrm>
            <a:off x="2495160" y="892080"/>
            <a:ext cx="7430040" cy="1688400"/>
          </a:xfrm>
          <a:prstGeom prst="rect">
            <a:avLst/>
          </a:prstGeom>
          <a:noFill/>
          <a:ln w="0">
            <a:noFill/>
          </a:ln>
        </p:spPr>
        <p:style>
          <a:lnRef idx="0"/>
          <a:fillRef idx="0"/>
          <a:effectRef idx="0"/>
          <a:fontRef idx="minor"/>
        </p:style>
        <p:txBody>
          <a:bodyPr anchor="b">
            <a:normAutofit/>
          </a:bodyPr>
          <a:p>
            <a:pPr>
              <a:lnSpc>
                <a:spcPct val="90000"/>
              </a:lnSpc>
            </a:pPr>
            <a:r>
              <a:rPr b="0" lang="en-US" sz="5000" spc="-1" strike="noStrike">
                <a:solidFill>
                  <a:srgbClr val="000000"/>
                </a:solidFill>
                <a:latin typeface="Calibri Light"/>
              </a:rPr>
              <a:t>TECH460 Final Project:</a:t>
            </a:r>
            <a:br/>
            <a:r>
              <a:rPr b="0" i="1" lang="en-US" sz="5000" spc="-1" strike="noStrike">
                <a:solidFill>
                  <a:srgbClr val="000000"/>
                </a:solidFill>
                <a:latin typeface="Calibri Light"/>
              </a:rPr>
              <a:t>Rosetta Stone Java Interface</a:t>
            </a:r>
            <a:endParaRPr b="0" lang="en-US" sz="5000" spc="-1" strike="noStrike">
              <a:latin typeface="Arial"/>
            </a:endParaRPr>
          </a:p>
        </p:txBody>
      </p:sp>
      <p:sp>
        <p:nvSpPr>
          <p:cNvPr id="89" name="Subtitle 2"/>
          <p:cNvSpPr/>
          <p:nvPr/>
        </p:nvSpPr>
        <p:spPr>
          <a:xfrm>
            <a:off x="4509360" y="3490920"/>
            <a:ext cx="3733560" cy="1572480"/>
          </a:xfrm>
          <a:prstGeom prst="rect">
            <a:avLst/>
          </a:prstGeom>
          <a:noFill/>
          <a:ln w="0">
            <a:noFill/>
          </a:ln>
        </p:spPr>
        <p:style>
          <a:lnRef idx="0"/>
          <a:fillRef idx="0"/>
          <a:effectRef idx="0"/>
          <a:fontRef idx="minor"/>
        </p:style>
        <p:txBody>
          <a:bodyPr>
            <a:normAutofit/>
          </a:bodyPr>
          <a:p>
            <a:pPr>
              <a:lnSpc>
                <a:spcPct val="90000"/>
              </a:lnSpc>
              <a:spcBef>
                <a:spcPts val="1001"/>
              </a:spcBef>
              <a:tabLst>
                <a:tab algn="l" pos="0"/>
              </a:tabLst>
            </a:pPr>
            <a:r>
              <a:rPr b="0" i="1" lang="en-US" sz="2800" spc="-1" strike="noStrike">
                <a:solidFill>
                  <a:srgbClr val="000000"/>
                </a:solidFill>
                <a:latin typeface="Calibri"/>
              </a:rPr>
              <a:t>Marvin Ziegler</a:t>
            </a:r>
            <a:endParaRPr b="0" lang="en-US" sz="2800" spc="-1" strike="noStrike">
              <a:latin typeface="Arial"/>
            </a:endParaRPr>
          </a:p>
          <a:p>
            <a:pPr>
              <a:lnSpc>
                <a:spcPct val="90000"/>
              </a:lnSpc>
              <a:spcBef>
                <a:spcPts val="1001"/>
              </a:spcBef>
              <a:tabLst>
                <a:tab algn="l" pos="0"/>
              </a:tabLst>
            </a:pPr>
            <a:r>
              <a:rPr b="0" i="1" lang="en-US" sz="2800" spc="-1" strike="noStrike">
                <a:solidFill>
                  <a:srgbClr val="000000"/>
                </a:solidFill>
                <a:latin typeface="Calibri"/>
              </a:rPr>
              <a:t>November 2022</a:t>
            </a:r>
            <a:endParaRPr b="0" lang="en-US" sz="2800" spc="-1" strike="noStrike">
              <a:latin typeface="Arial"/>
            </a:endParaRPr>
          </a:p>
          <a:p>
            <a:pPr>
              <a:lnSpc>
                <a:spcPct val="90000"/>
              </a:lnSpc>
              <a:spcBef>
                <a:spcPts val="1001"/>
              </a:spcBef>
              <a:tabLst>
                <a:tab algn="l" pos="0"/>
              </a:tabLst>
            </a:pPr>
            <a:r>
              <a:rPr b="0" i="1" lang="en-US" sz="2800" spc="-1" strike="noStrike">
                <a:solidFill>
                  <a:srgbClr val="000000"/>
                </a:solidFill>
                <a:latin typeface="Calibri"/>
              </a:rPr>
              <a:t>December 8, 2022</a:t>
            </a:r>
            <a:endParaRPr b="0" lang="en-US" sz="2800" spc="-1" strike="noStrike">
              <a:latin typeface="Arial"/>
            </a:endParaRPr>
          </a:p>
        </p:txBody>
      </p:sp>
      <p:pic>
        <p:nvPicPr>
          <p:cNvPr id="90"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2000" p14:dur="2000"/>
    </mc:Choice>
    <mc:Fallback>
      <p:transition spd="slow" advTm="22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md type="call">
                                      <p:cBhvr>
                                        <p:cTn id="6" dur="1" fill="hold"/>
                                        <p:tgtEl>
                                          <p:spTgt spid="90"/>
                                        </p:tgtEl>
                                      </p:cBhvr>
                                    </p:cmd>
                                  </p:childTnLst>
                                </p:cTn>
                              </p:par>
                              <p:par>
                                <p:cTn id="7" nodeType="withEffect" fill="hold" presetClass="entr" presetID="10">
                                  <p:stCondLst>
                                    <p:cond delay="1000"/>
                                  </p:stCondLst>
                                  <p:iterate type="el">
                                    <p:tmAbs val="100"/>
                                  </p:iterate>
                                  <p:childTnLst>
                                    <p:set>
                                      <p:cBhvr>
                                        <p:cTn id="8" dur="1" fill="hold">
                                          <p:stCondLst>
                                            <p:cond delay="0"/>
                                          </p:stCondLst>
                                        </p:cTn>
                                        <p:tgtEl>
                                          <p:spTgt spid="88"/>
                                        </p:tgtEl>
                                        <p:attrNameLst>
                                          <p:attrName>style.visibility</p:attrName>
                                        </p:attrNameLst>
                                      </p:cBhvr>
                                      <p:to>
                                        <p:strVal val="visible"/>
                                      </p:to>
                                    </p:set>
                                    <p:animEffect filter="fade" transition="in">
                                      <p:cBhvr additive="repl">
                                        <p:cTn id="9" dur="700"/>
                                        <p:tgtEl>
                                          <p:spTgt spid="88"/>
                                        </p:tgtEl>
                                      </p:cBhvr>
                                    </p:animEffect>
                                  </p:childTnLst>
                                </p:cTn>
                              </p:par>
                              <p:par>
                                <p:cTn id="10" nodeType="withEffect" fill="hold" presetClass="entr" presetID="10">
                                  <p:stCondLst>
                                    <p:cond delay="1500"/>
                                  </p:stCondLst>
                                  <p:iterate type="el">
                                    <p:tmAbs val="100"/>
                                  </p:iterate>
                                  <p:childTnLst>
                                    <p:set>
                                      <p:cBhvr>
                                        <p:cTn id="11" dur="1" fill="hold">
                                          <p:stCondLst>
                                            <p:cond delay="0"/>
                                          </p:stCondLst>
                                        </p:cTn>
                                        <p:tgtEl>
                                          <p:spTgt spid="89">
                                            <p:txEl>
                                              <p:pRg st="0" end="0"/>
                                            </p:txEl>
                                          </p:spTgt>
                                        </p:tgtEl>
                                        <p:attrNameLst>
                                          <p:attrName>style.visibility</p:attrName>
                                        </p:attrNameLst>
                                      </p:cBhvr>
                                      <p:to>
                                        <p:strVal val="visible"/>
                                      </p:to>
                                    </p:set>
                                    <p:animEffect filter="fade" transition="in">
                                      <p:cBhvr additive="repl">
                                        <p:cTn id="12" dur="700"/>
                                        <p:tgtEl>
                                          <p:spTgt spid="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10">
                                  <p:stCondLst>
                                    <p:cond delay="1500"/>
                                  </p:stCondLst>
                                  <p:iterate type="el">
                                    <p:tmAbs val="100"/>
                                  </p:iterate>
                                  <p:childTnLst>
                                    <p:set>
                                      <p:cBhvr>
                                        <p:cTn id="16" dur="1" fill="hold">
                                          <p:stCondLst>
                                            <p:cond delay="0"/>
                                          </p:stCondLst>
                                        </p:cTn>
                                        <p:tgtEl>
                                          <p:spTgt spid="89">
                                            <p:txEl>
                                              <p:pRg st="1" end="1"/>
                                            </p:txEl>
                                          </p:spTgt>
                                        </p:tgtEl>
                                        <p:attrNameLst>
                                          <p:attrName>style.visibility</p:attrName>
                                        </p:attrNameLst>
                                      </p:cBhvr>
                                      <p:to>
                                        <p:strVal val="visible"/>
                                      </p:to>
                                    </p:set>
                                    <p:animEffect filter="fade" transition="in">
                                      <p:cBhvr additive="repl">
                                        <p:cTn id="17" dur="700"/>
                                        <p:tgtEl>
                                          <p:spTgt spid="8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fill="hold" presetClass="entr" presetID="10">
                                  <p:stCondLst>
                                    <p:cond delay="1500"/>
                                  </p:stCondLst>
                                  <p:iterate type="el">
                                    <p:tmAbs val="100"/>
                                  </p:iterate>
                                  <p:childTnLst>
                                    <p:set>
                                      <p:cBhvr>
                                        <p:cTn id="21" dur="1" fill="hold">
                                          <p:stCondLst>
                                            <p:cond delay="0"/>
                                          </p:stCondLst>
                                        </p:cTn>
                                        <p:tgtEl>
                                          <p:spTgt spid="89">
                                            <p:txEl>
                                              <p:pRg st="2" end="2"/>
                                            </p:txEl>
                                          </p:spTgt>
                                        </p:tgtEl>
                                        <p:attrNameLst>
                                          <p:attrName>style.visibility</p:attrName>
                                        </p:attrNameLst>
                                      </p:cBhvr>
                                      <p:to>
                                        <p:strVal val="visible"/>
                                      </p:to>
                                    </p:set>
                                    <p:animEffect filter="fade" transition="in">
                                      <p:cBhvr additive="repl">
                                        <p:cTn id="22" dur="700"/>
                                        <p:tgtEl>
                                          <p:spTgt spid="8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Title 1"/>
          <p:cNvSpPr/>
          <p:nvPr/>
        </p:nvSpPr>
        <p:spPr>
          <a:xfrm>
            <a:off x="838080" y="365040"/>
            <a:ext cx="10514880" cy="13248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Problem Statement</a:t>
            </a:r>
            <a:endParaRPr b="0" lang="en-US" sz="4400" spc="-1" strike="noStrike">
              <a:latin typeface="Arial"/>
            </a:endParaRPr>
          </a:p>
        </p:txBody>
      </p:sp>
      <p:sp>
        <p:nvSpPr>
          <p:cNvPr id="119" name="TextBox 5"/>
          <p:cNvSpPr/>
          <p:nvPr/>
        </p:nvSpPr>
        <p:spPr>
          <a:xfrm>
            <a:off x="1001520" y="1690200"/>
            <a:ext cx="9132840" cy="39308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NSimSun"/>
              </a:rPr>
              <a:t>Assist Rosetta Stone by adding a software update that will allow users to change various words in a sentence by the use of drop-down boxes.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marL="343080" indent="-342720">
              <a:lnSpc>
                <a:spcPct val="100000"/>
              </a:lnSpc>
              <a:buClr>
                <a:srgbClr val="000000"/>
              </a:buClr>
              <a:buFont typeface="Symbol"/>
              <a:buChar char=""/>
              <a:tabLst>
                <a:tab algn="l" pos="457200"/>
              </a:tabLst>
            </a:pPr>
            <a:r>
              <a:rPr b="0" lang="en-US" sz="1800" spc="-1" strike="noStrike">
                <a:solidFill>
                  <a:srgbClr val="000000"/>
                </a:solidFill>
                <a:latin typeface="Arial"/>
                <a:ea typeface="NSimSun"/>
              </a:rPr>
              <a:t>Substitution of words in a sentence can aid in enhancing the learner’s vocabulary.</a:t>
            </a:r>
            <a:endParaRPr b="0" lang="en-US" sz="1800" spc="-1" strike="noStrike">
              <a:latin typeface="Arial"/>
            </a:endParaRPr>
          </a:p>
          <a:p>
            <a:pPr>
              <a:lnSpc>
                <a:spcPct val="100000"/>
              </a:lnSpc>
              <a:tabLst>
                <a:tab algn="l" pos="457200"/>
              </a:tabLst>
            </a:pPr>
            <a:endParaRPr b="0" lang="en-US" sz="1800" spc="-1" strike="noStrike">
              <a:latin typeface="Arial"/>
            </a:endParaRPr>
          </a:p>
          <a:p>
            <a:pPr marL="343080" indent="-342720">
              <a:lnSpc>
                <a:spcPct val="100000"/>
              </a:lnSpc>
              <a:buClr>
                <a:srgbClr val="000000"/>
              </a:buClr>
              <a:buFont typeface="Symbol"/>
              <a:buChar char=""/>
              <a:tabLst>
                <a:tab algn="l" pos="457200"/>
              </a:tabLst>
            </a:pPr>
            <a:r>
              <a:rPr b="0" lang="en-US" sz="1800" spc="-1" strike="noStrike">
                <a:solidFill>
                  <a:srgbClr val="000000"/>
                </a:solidFill>
                <a:latin typeface="Arial"/>
                <a:ea typeface="NSimSun"/>
              </a:rPr>
              <a:t>Other parts of the sentence can be automatically updated to ensure sentence stays grammatically correct.</a:t>
            </a:r>
            <a:endParaRPr b="0" lang="en-US" sz="1800" spc="-1" strike="noStrike">
              <a:latin typeface="Arial"/>
            </a:endParaRPr>
          </a:p>
          <a:p>
            <a:pPr>
              <a:lnSpc>
                <a:spcPct val="100000"/>
              </a:lnSpc>
              <a:tabLst>
                <a:tab algn="l" pos="457200"/>
              </a:tabLst>
            </a:pPr>
            <a:endParaRPr b="0" lang="en-US" sz="1800" spc="-1" strike="noStrike">
              <a:latin typeface="Arial"/>
            </a:endParaRPr>
          </a:p>
          <a:p>
            <a:pPr marL="343080" indent="-342720">
              <a:lnSpc>
                <a:spcPct val="100000"/>
              </a:lnSpc>
              <a:buClr>
                <a:srgbClr val="000000"/>
              </a:buClr>
              <a:buFont typeface="Symbol"/>
              <a:buChar char=""/>
              <a:tabLst>
                <a:tab algn="l" pos="457200"/>
              </a:tabLst>
            </a:pPr>
            <a:r>
              <a:rPr b="0" lang="en-US" sz="1800" spc="-1" strike="noStrike">
                <a:solidFill>
                  <a:srgbClr val="000000"/>
                </a:solidFill>
                <a:latin typeface="Arial"/>
                <a:ea typeface="NSimSun"/>
              </a:rPr>
              <a:t>As a particular sentence is repeated throughout the lesson, the different parts of the sentence can default to different words as compared to when it originally appeared.</a:t>
            </a:r>
            <a:endParaRPr b="0" lang="en-US" sz="1800" spc="-1" strike="noStrike">
              <a:latin typeface="Arial"/>
            </a:endParaRPr>
          </a:p>
          <a:p>
            <a:pPr>
              <a:lnSpc>
                <a:spcPct val="100000"/>
              </a:lnSpc>
              <a:tabLst>
                <a:tab algn="l" pos="457200"/>
              </a:tabLst>
            </a:pPr>
            <a:endParaRPr b="0" lang="en-US" sz="1800" spc="-1" strike="noStrike">
              <a:latin typeface="Arial"/>
            </a:endParaRPr>
          </a:p>
          <a:p>
            <a:pPr marL="343080" indent="-342720">
              <a:lnSpc>
                <a:spcPct val="100000"/>
              </a:lnSpc>
              <a:buClr>
                <a:srgbClr val="000000"/>
              </a:buClr>
              <a:buFont typeface="Symbol"/>
              <a:buChar char=""/>
              <a:tabLst>
                <a:tab algn="l" pos="457200"/>
              </a:tabLst>
            </a:pPr>
            <a:r>
              <a:rPr b="0" lang="en-US" sz="1800" spc="-1" strike="noStrike">
                <a:solidFill>
                  <a:srgbClr val="000000"/>
                </a:solidFill>
                <a:latin typeface="Arial"/>
                <a:ea typeface="NSimSun"/>
              </a:rPr>
              <a:t>Substituting words in a sentence can give a boost to the concept of learning language through context.</a:t>
            </a:r>
            <a:endParaRPr b="0" lang="en-US" sz="1800" spc="-1" strike="noStrike">
              <a:latin typeface="Arial"/>
            </a:endParaRPr>
          </a:p>
        </p:txBody>
      </p:sp>
      <p:pic>
        <p:nvPicPr>
          <p:cNvPr id="120"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30000" p14:dur="2000"/>
    </mc:Choice>
    <mc:Fallback>
      <p:transition spd="slow" advTm="30000"/>
    </mc:Fallback>
  </mc:AlternateContent>
  <p:timing>
    <p:tnLst>
      <p:par>
        <p:cTn id="71" dur="indefinite" restart="never" nodeType="tmRoot">
          <p:childTnLst>
            <p:seq>
              <p:cTn id="72" dur="indefinite" nodeType="mainSeq">
                <p:childTnLst>
                  <p:par>
                    <p:cTn id="73" fill="hold">
                      <p:stCondLst>
                        <p:cond delay="0"/>
                      </p:stCondLst>
                      <p:childTnLst>
                        <p:par>
                          <p:cTn id="74" fill="hold">
                            <p:stCondLst>
                              <p:cond delay="0"/>
                            </p:stCondLst>
                            <p:childTnLst>
                              <p:par>
                                <p:cTn id="75" nodeType="afterEffect" fill="hold" presetClass="mediacall">
                                  <p:stCondLst>
                                    <p:cond delay="0"/>
                                  </p:stCondLst>
                                  <p:childTnLst>
                                    <p:cmd type="call">
                                      <p:cBhvr>
                                        <p:cTn id="76" dur="1" fill="hold"/>
                                        <p:tgtEl>
                                          <p:spTgt spid="12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itle 1"/>
          <p:cNvSpPr txBox="1"/>
          <p:nvPr/>
        </p:nvSpPr>
        <p:spPr>
          <a:xfrm>
            <a:off x="838080" y="632880"/>
            <a:ext cx="10515240" cy="1271160"/>
          </a:xfrm>
          <a:prstGeom prst="rect">
            <a:avLst/>
          </a:prstGeom>
          <a:noFill/>
          <a:ln w="0">
            <a:noFill/>
          </a:ln>
        </p:spPr>
        <p:txBody>
          <a:bodyPr anchor="b">
            <a:noAutofit/>
          </a:bodyPr>
          <a:p>
            <a:pPr>
              <a:lnSpc>
                <a:spcPct val="90000"/>
              </a:lnSpc>
            </a:pPr>
            <a:r>
              <a:rPr b="0" lang="en-US" sz="6000" spc="-1" strike="noStrike">
                <a:solidFill>
                  <a:srgbClr val="000000"/>
                </a:solidFill>
                <a:latin typeface="Calibri Light"/>
              </a:rPr>
              <a:t>Technology Selection and Design</a:t>
            </a:r>
            <a:endParaRPr b="0" lang="en-US" sz="6000" spc="-1" strike="noStrike">
              <a:solidFill>
                <a:srgbClr val="000000"/>
              </a:solidFill>
              <a:latin typeface="Calibri"/>
            </a:endParaRPr>
          </a:p>
        </p:txBody>
      </p:sp>
      <p:sp>
        <p:nvSpPr>
          <p:cNvPr id="122" name="TextBox 5"/>
          <p:cNvSpPr/>
          <p:nvPr/>
        </p:nvSpPr>
        <p:spPr>
          <a:xfrm>
            <a:off x="980280" y="2553840"/>
            <a:ext cx="4483080" cy="283464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en-US" sz="2000" spc="-1" strike="noStrike">
                <a:solidFill>
                  <a:srgbClr val="000000"/>
                </a:solidFill>
                <a:latin typeface="Calibri"/>
              </a:rPr>
              <a:t>Alternative Technology Approaches</a:t>
            </a:r>
            <a:br/>
            <a:r>
              <a:rPr b="0" lang="en-US" sz="2000" spc="-1" strike="noStrike">
                <a:solidFill>
                  <a:srgbClr val="000000"/>
                </a:solidFill>
                <a:latin typeface="Calibri"/>
              </a:rPr>
              <a:t> </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Qualitative Analysis</a:t>
            </a:r>
            <a:endParaRPr b="0" lang="en-US" sz="2000" spc="-1" strike="noStrike">
              <a:latin typeface="Arial"/>
            </a:endParaRPr>
          </a:p>
          <a:p>
            <a:pPr>
              <a:lnSpc>
                <a:spcPct val="100000"/>
              </a:lnSpc>
            </a:pP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Quantitative Analysis</a:t>
            </a:r>
            <a:endParaRPr b="0" lang="en-US" sz="2000" spc="-1" strike="noStrike">
              <a:latin typeface="Arial"/>
            </a:endParaRPr>
          </a:p>
          <a:p>
            <a:pPr>
              <a:lnSpc>
                <a:spcPct val="100000"/>
              </a:lnSpc>
            </a:pP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Recommended Solution</a:t>
            </a:r>
            <a:endParaRPr b="0" lang="en-US" sz="2000" spc="-1" strike="noStrike">
              <a:latin typeface="Arial"/>
            </a:endParaRPr>
          </a:p>
          <a:p>
            <a:pPr>
              <a:lnSpc>
                <a:spcPct val="100000"/>
              </a:lnSpc>
            </a:pP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High-Level Design</a:t>
            </a:r>
            <a:endParaRPr b="0" lang="en-US" sz="2000" spc="-1" strike="noStrike">
              <a:latin typeface="Arial"/>
            </a:endParaRPr>
          </a:p>
        </p:txBody>
      </p:sp>
      <p:pic>
        <p:nvPicPr>
          <p:cNvPr id="123"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1000" p14:dur="2000"/>
    </mc:Choice>
    <mc:Fallback>
      <p:transition spd="slow" advTm="21000"/>
    </mc:Fallback>
  </mc:AlternateContent>
  <p:timing>
    <p:tnLst>
      <p:par>
        <p:cTn id="77" dur="indefinite" restart="never" nodeType="tmRoot">
          <p:childTnLst>
            <p:seq>
              <p:cTn id="78" dur="indefinite" nodeType="mainSeq">
                <p:childTnLst>
                  <p:par>
                    <p:cTn id="79" fill="hold">
                      <p:stCondLst>
                        <p:cond delay="0"/>
                      </p:stCondLst>
                      <p:childTnLst>
                        <p:par>
                          <p:cTn id="80" fill="hold">
                            <p:stCondLst>
                              <p:cond delay="0"/>
                            </p:stCondLst>
                            <p:childTnLst>
                              <p:par>
                                <p:cTn id="81" nodeType="afterEffect" fill="hold" presetClass="mediacall">
                                  <p:stCondLst>
                                    <p:cond delay="0"/>
                                  </p:stCondLst>
                                  <p:childTnLst>
                                    <p:cmd type="call">
                                      <p:cBhvr>
                                        <p:cTn id="82" dur="1" fill="hold"/>
                                        <p:tgtEl>
                                          <p:spTgt spid="12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itle 1"/>
          <p:cNvSpPr/>
          <p:nvPr/>
        </p:nvSpPr>
        <p:spPr>
          <a:xfrm>
            <a:off x="838080" y="365040"/>
            <a:ext cx="10514520" cy="132444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Alternative Technology Approaches</a:t>
            </a:r>
            <a:endParaRPr b="0" lang="en-US" sz="4400" spc="-1" strike="noStrike">
              <a:latin typeface="Arial"/>
            </a:endParaRPr>
          </a:p>
        </p:txBody>
      </p:sp>
      <p:sp>
        <p:nvSpPr>
          <p:cNvPr id="125" name="TextBox 7"/>
          <p:cNvSpPr/>
          <p:nvPr/>
        </p:nvSpPr>
        <p:spPr>
          <a:xfrm>
            <a:off x="2040840" y="1689840"/>
            <a:ext cx="8424720" cy="4296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rPr>
              <a:t>Sentence database that substitutes words in sentences.</a:t>
            </a:r>
            <a:endParaRPr b="0" lang="en-US" sz="2400" spc="-1" strike="noStrike">
              <a:latin typeface="Arial"/>
            </a:endParaRPr>
          </a:p>
          <a:p>
            <a:pPr>
              <a:lnSpc>
                <a:spcPct val="100000"/>
              </a:lnSpc>
            </a:pPr>
            <a:endParaRPr b="0" lang="en-US" sz="24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SQL (Structured Query Language) table resides in database for each sentence</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Randomizing algorithm determines default words for each sentence.</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400" spc="-1" strike="noStrike">
                <a:solidFill>
                  <a:srgbClr val="000000"/>
                </a:solidFill>
                <a:latin typeface="Calibri"/>
              </a:rPr>
              <a:t>Java GUI (Graphical User Interface) can replace Rosetta Stone’s current user interface.</a:t>
            </a:r>
            <a:endParaRPr b="0" lang="en-US" sz="2400" spc="-1" strike="noStrike">
              <a:latin typeface="Arial"/>
            </a:endParaRPr>
          </a:p>
          <a:p>
            <a:pPr>
              <a:lnSpc>
                <a:spcPct val="100000"/>
              </a:lnSpc>
            </a:pPr>
            <a:endParaRPr b="0" lang="en-US" sz="24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Existing UI can be integrated into Java web interface.</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Word substitution is accomplished through drop-down lists.</a:t>
            </a:r>
            <a:endParaRPr b="0" lang="en-US" sz="2000" spc="-1" strike="noStrike">
              <a:latin typeface="Arial"/>
            </a:endParaRPr>
          </a:p>
          <a:p>
            <a:pPr>
              <a:lnSpc>
                <a:spcPct val="100000"/>
              </a:lnSpc>
            </a:pPr>
            <a:endParaRPr b="0" lang="en-US" sz="2000" spc="-1" strike="noStrike">
              <a:latin typeface="Arial"/>
            </a:endParaRPr>
          </a:p>
        </p:txBody>
      </p:sp>
      <p:pic>
        <p:nvPicPr>
          <p:cNvPr id="126"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33000" p14:dur="2000"/>
    </mc:Choice>
    <mc:Fallback>
      <p:transition spd="slow" advTm="33000"/>
    </mc:Fallback>
  </mc:AlternateContent>
  <p:timing>
    <p:tnLst>
      <p:par>
        <p:cTn id="83" dur="indefinite" restart="never" nodeType="tmRoot">
          <p:childTnLst>
            <p:seq>
              <p:cTn id="84" dur="indefinite" nodeType="mainSeq">
                <p:childTnLst>
                  <p:par>
                    <p:cTn id="85" fill="hold">
                      <p:stCondLst>
                        <p:cond delay="0"/>
                      </p:stCondLst>
                      <p:childTnLst>
                        <p:par>
                          <p:cTn id="86" fill="hold">
                            <p:stCondLst>
                              <p:cond delay="0"/>
                            </p:stCondLst>
                            <p:childTnLst>
                              <p:par>
                                <p:cTn id="87" nodeType="afterEffect" fill="hold" presetClass="mediacall">
                                  <p:stCondLst>
                                    <p:cond delay="0"/>
                                  </p:stCondLst>
                                  <p:childTnLst>
                                    <p:cmd type="call">
                                      <p:cBhvr>
                                        <p:cTn id="88" dur="1" fill="hold"/>
                                        <p:tgtEl>
                                          <p:spTgt spid="12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Title 1"/>
          <p:cNvSpPr/>
          <p:nvPr/>
        </p:nvSpPr>
        <p:spPr>
          <a:xfrm>
            <a:off x="838440" y="0"/>
            <a:ext cx="10514520" cy="132444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Qualitative Analysis</a:t>
            </a:r>
            <a:endParaRPr b="0" lang="en-US" sz="4400" spc="-1" strike="noStrike">
              <a:latin typeface="Arial"/>
            </a:endParaRPr>
          </a:p>
        </p:txBody>
      </p:sp>
      <p:sp>
        <p:nvSpPr>
          <p:cNvPr id="128" name="TextBox 2"/>
          <p:cNvSpPr/>
          <p:nvPr/>
        </p:nvSpPr>
        <p:spPr>
          <a:xfrm>
            <a:off x="649800" y="1068840"/>
            <a:ext cx="3900240" cy="4539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rPr>
              <a:t>Sentence database in SQL</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200" spc="-1" strike="noStrike">
                <a:solidFill>
                  <a:srgbClr val="000000"/>
                </a:solidFill>
                <a:latin typeface="Calibri"/>
              </a:rPr>
              <a:t>Advantages:</a:t>
            </a:r>
            <a:endParaRPr b="0" lang="en-US" sz="2200" spc="-1" strike="noStrike">
              <a:latin typeface="Arial"/>
            </a:endParaRPr>
          </a:p>
          <a:p>
            <a:pPr>
              <a:lnSpc>
                <a:spcPct val="100000"/>
              </a:lnSpc>
            </a:pPr>
            <a:endParaRPr b="0" lang="en-US" sz="22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Ease of application</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Simplicity</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SQL integrates easily with other computer languages</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2200" spc="-1" strike="noStrike">
                <a:solidFill>
                  <a:srgbClr val="000000"/>
                </a:solidFill>
                <a:latin typeface="Calibri"/>
              </a:rPr>
              <a:t>Disadvantages:</a:t>
            </a:r>
            <a:endParaRPr b="0" lang="en-US" sz="2200" spc="-1" strike="noStrike">
              <a:latin typeface="Arial"/>
            </a:endParaRPr>
          </a:p>
          <a:p>
            <a:pPr>
              <a:lnSpc>
                <a:spcPct val="100000"/>
              </a:lnSpc>
            </a:pPr>
            <a:endParaRPr b="0" lang="en-US" sz="22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Premium packages are expensive</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Security concerns</a:t>
            </a:r>
            <a:r>
              <a:rPr b="0" lang="en-US" sz="1800" spc="-1" strike="noStrike">
                <a:solidFill>
                  <a:srgbClr val="000000"/>
                </a:solidFill>
                <a:latin typeface="Calibri"/>
              </a:rPr>
              <a:t>	</a:t>
            </a:r>
            <a:r>
              <a:rPr b="0" lang="en-US" sz="1800" spc="-1" strike="noStrike">
                <a:solidFill>
                  <a:srgbClr val="000000"/>
                </a:solidFill>
                <a:latin typeface="Calibri"/>
              </a:rPr>
              <a:t>	</a:t>
            </a:r>
            <a:endParaRPr b="0" lang="en-US" sz="1800" spc="-1" strike="noStrike">
              <a:latin typeface="Arial"/>
            </a:endParaRPr>
          </a:p>
        </p:txBody>
      </p:sp>
      <p:sp>
        <p:nvSpPr>
          <p:cNvPr id="129" name="TextBox 4"/>
          <p:cNvSpPr/>
          <p:nvPr/>
        </p:nvSpPr>
        <p:spPr>
          <a:xfrm>
            <a:off x="5224320" y="1068840"/>
            <a:ext cx="5190120" cy="48758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rPr>
              <a:t>Java GUI Interface</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200" spc="-1" strike="noStrike">
                <a:solidFill>
                  <a:srgbClr val="000000"/>
                </a:solidFill>
                <a:latin typeface="Calibri"/>
              </a:rPr>
              <a:t>Advantages:</a:t>
            </a:r>
            <a:endParaRPr b="0" lang="en-US" sz="2200" spc="-1" strike="noStrike">
              <a:latin typeface="Arial"/>
            </a:endParaRPr>
          </a:p>
          <a:p>
            <a:pPr>
              <a:lnSpc>
                <a:spcPct val="100000"/>
              </a:lnSpc>
            </a:pPr>
            <a:endParaRPr b="0" lang="en-US" sz="22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Wide variety of user interface features.</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Heap &amp; stack areas allow efficient memory management</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Cost-effective development solution.</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Platform-independent</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More secure since pointers aren’t used</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2200" spc="-1" strike="noStrike">
                <a:solidFill>
                  <a:srgbClr val="000000"/>
                </a:solidFill>
                <a:latin typeface="Calibri"/>
              </a:rPr>
              <a:t>Disadvantages:</a:t>
            </a:r>
            <a:endParaRPr b="0" lang="en-US" sz="2200" spc="-1" strike="noStrike">
              <a:latin typeface="Arial"/>
            </a:endParaRPr>
          </a:p>
          <a:p>
            <a:pPr>
              <a:lnSpc>
                <a:spcPct val="100000"/>
              </a:lnSpc>
            </a:pPr>
            <a:endParaRPr b="0" lang="en-US" sz="22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A lot of error checking during run-time</a:t>
            </a:r>
            <a:endParaRPr b="0" lang="en-US" sz="1800" spc="-1" strike="noStrike">
              <a:latin typeface="Arial"/>
            </a:endParaRPr>
          </a:p>
          <a:p>
            <a:pPr marL="343080" indent="-342720">
              <a:lnSpc>
                <a:spcPct val="100000"/>
              </a:lnSpc>
              <a:buClr>
                <a:srgbClr val="000000"/>
              </a:buClr>
              <a:buFont typeface="Arial"/>
              <a:buChar char="•"/>
            </a:pPr>
            <a:r>
              <a:rPr b="0" lang="en-US" sz="1800" spc="-1" strike="noStrike">
                <a:solidFill>
                  <a:srgbClr val="000000"/>
                </a:solidFill>
                <a:latin typeface="Calibri"/>
              </a:rPr>
              <a:t>Code complexity reduces readability</a:t>
            </a:r>
            <a:endParaRPr b="0" lang="en-US" sz="1800" spc="-1" strike="noStrike">
              <a:latin typeface="Arial"/>
            </a:endParaRPr>
          </a:p>
          <a:p>
            <a:pPr>
              <a:lnSpc>
                <a:spcPct val="100000"/>
              </a:lnSpc>
            </a:pPr>
            <a:endParaRPr b="0" lang="en-US" sz="1800" spc="-1" strike="noStrike">
              <a:latin typeface="Arial"/>
            </a:endParaRPr>
          </a:p>
        </p:txBody>
      </p:sp>
      <p:sp>
        <p:nvSpPr>
          <p:cNvPr id="130" name="TextBox 6"/>
          <p:cNvSpPr/>
          <p:nvPr/>
        </p:nvSpPr>
        <p:spPr>
          <a:xfrm>
            <a:off x="910800" y="5907600"/>
            <a:ext cx="8439480" cy="6390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Times New Roman"/>
              </a:rPr>
              <a:t>(Data Flair, n.d.), (Data Science Learner, n.d.), (Eversoft, 2021), (Hartman, 2022), (Indeed Editorial Team, 2022)</a:t>
            </a:r>
            <a:endParaRPr b="0" lang="en-US" sz="1800" spc="-1" strike="noStrike">
              <a:latin typeface="Arial"/>
            </a:endParaRPr>
          </a:p>
        </p:txBody>
      </p:sp>
      <p:pic>
        <p:nvPicPr>
          <p:cNvPr id="131"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45000" p14:dur="2000"/>
    </mc:Choice>
    <mc:Fallback>
      <p:transition spd="slow" advTm="45000"/>
    </mc:Fallback>
  </mc:AlternateContent>
  <p:timing>
    <p:tnLst>
      <p:par>
        <p:cTn id="89" dur="indefinite" restart="never" nodeType="tmRoot">
          <p:childTnLst>
            <p:seq>
              <p:cTn id="90" dur="indefinite" nodeType="mainSeq">
                <p:childTnLst>
                  <p:par>
                    <p:cTn id="91" fill="hold">
                      <p:stCondLst>
                        <p:cond delay="0"/>
                      </p:stCondLst>
                      <p:childTnLst>
                        <p:par>
                          <p:cTn id="92" fill="hold">
                            <p:stCondLst>
                              <p:cond delay="0"/>
                            </p:stCondLst>
                            <p:childTnLst>
                              <p:par>
                                <p:cTn id="93" nodeType="afterEffect" fill="hold" presetClass="mediacall">
                                  <p:stCondLst>
                                    <p:cond delay="0"/>
                                  </p:stCondLst>
                                  <p:childTnLst>
                                    <p:cmd type="call">
                                      <p:cBhvr>
                                        <p:cTn id="94" dur="1" fill="hold"/>
                                        <p:tgtEl>
                                          <p:spTgt spid="13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Title 1"/>
          <p:cNvSpPr/>
          <p:nvPr/>
        </p:nvSpPr>
        <p:spPr>
          <a:xfrm>
            <a:off x="322560" y="2384280"/>
            <a:ext cx="3618720" cy="132444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Quantitative</a:t>
            </a:r>
            <a:endParaRPr b="0" lang="en-US" sz="4400" spc="-1" strike="noStrike">
              <a:latin typeface="Arial"/>
            </a:endParaRPr>
          </a:p>
          <a:p>
            <a:pPr algn="ctr">
              <a:lnSpc>
                <a:spcPct val="90000"/>
              </a:lnSpc>
            </a:pPr>
            <a:r>
              <a:rPr b="0" lang="en-US" sz="4400" spc="-1" strike="noStrike">
                <a:solidFill>
                  <a:srgbClr val="000000"/>
                </a:solidFill>
                <a:latin typeface="Calibri Light"/>
              </a:rPr>
              <a:t> </a:t>
            </a:r>
            <a:r>
              <a:rPr b="0" lang="en-US" sz="4400" spc="-1" strike="noStrike">
                <a:solidFill>
                  <a:srgbClr val="000000"/>
                </a:solidFill>
                <a:latin typeface="Calibri Light"/>
              </a:rPr>
              <a:t>Analysis</a:t>
            </a:r>
            <a:endParaRPr b="0" lang="en-US" sz="4400" spc="-1" strike="noStrike">
              <a:latin typeface="Arial"/>
            </a:endParaRPr>
          </a:p>
        </p:txBody>
      </p:sp>
      <p:sp>
        <p:nvSpPr>
          <p:cNvPr id="133" name="TextBox 6"/>
          <p:cNvSpPr/>
          <p:nvPr/>
        </p:nvSpPr>
        <p:spPr>
          <a:xfrm>
            <a:off x="4185720" y="480600"/>
            <a:ext cx="7293240" cy="5542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Helvetica, sans-serif"/>
              </a:rPr>
              <a:t>Estimated development cost for Database:</a:t>
            </a:r>
            <a:endParaRPr b="0" lang="en-US" sz="1800" spc="-1" strike="noStrike">
              <a:latin typeface="Arial"/>
            </a:endParaRPr>
          </a:p>
          <a:p>
            <a:pPr>
              <a:lnSpc>
                <a:spcPct val="100000"/>
              </a:lnSpc>
            </a:pPr>
            <a:endParaRPr b="0" lang="en-US" sz="18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Web desktop &amp; mobile: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29K – 35K</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Android: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29K – 35K</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iOS: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29K – 35K</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Web desktop &amp; mobile, Android, and iOS: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32K to 39K</a:t>
            </a:r>
            <a:endParaRPr b="0" lang="en-US" sz="1400" spc="-1" strike="noStrike">
              <a:latin typeface="Arial"/>
            </a:endParaRPr>
          </a:p>
          <a:p>
            <a:pPr>
              <a:lnSpc>
                <a:spcPct val="100000"/>
              </a:lnSpc>
            </a:pPr>
            <a:br/>
            <a:r>
              <a:rPr b="0" lang="en-US" sz="1800" spc="-1" strike="noStrike">
                <a:solidFill>
                  <a:srgbClr val="000000"/>
                </a:solidFill>
                <a:latin typeface="Arial, Helvetica, sans-serif"/>
              </a:rPr>
              <a:t>Estimated Development cost for Java GUI:</a:t>
            </a:r>
            <a:endParaRPr b="0" lang="en-US" sz="1800" spc="-1" strike="noStrike">
              <a:latin typeface="Arial"/>
            </a:endParaRPr>
          </a:p>
          <a:p>
            <a:pPr>
              <a:lnSpc>
                <a:spcPct val="100000"/>
              </a:lnSpc>
            </a:pPr>
            <a:endParaRPr b="0" lang="en-US" sz="18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Web desktop &amp; mobile: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42K – 52K</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Android: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42K – 52K</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iOS: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42K – 52K</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Web desktop &amp; mobile, Android, and iOS: </a:t>
            </a:r>
            <a:r>
              <a:rPr b="0" lang="en-US" sz="1400" spc="-1" strike="noStrike">
                <a:solidFill>
                  <a:srgbClr val="000000"/>
                </a:solidFill>
                <a:latin typeface="Arial, Helvetica, sans-serif"/>
              </a:rPr>
              <a:t>	</a:t>
            </a:r>
            <a:r>
              <a:rPr b="0" lang="en-US" sz="1400" spc="-1" strike="noStrike">
                <a:solidFill>
                  <a:srgbClr val="000000"/>
                </a:solidFill>
                <a:latin typeface="Arial, Helvetica, sans-serif"/>
              </a:rPr>
              <a:t>46K – 56K</a:t>
            </a:r>
            <a:endParaRPr b="0" lang="en-US" sz="1400" spc="-1" strike="noStrike">
              <a:latin typeface="Arial"/>
            </a:endParaRPr>
          </a:p>
          <a:p>
            <a:pPr>
              <a:lnSpc>
                <a:spcPct val="100000"/>
              </a:lnSpc>
            </a:pPr>
            <a:br/>
            <a:r>
              <a:rPr b="0" lang="en-US" sz="1800" spc="-1" strike="noStrike">
                <a:solidFill>
                  <a:srgbClr val="000000"/>
                </a:solidFill>
                <a:latin typeface="Arial, Helvetica, sans-serif"/>
              </a:rPr>
              <a:t>Estimates based on figures from Crowdbotics software </a:t>
            </a:r>
            <a:endParaRPr b="0" lang="en-US" sz="1800" spc="-1" strike="noStrike">
              <a:latin typeface="Arial"/>
            </a:endParaRPr>
          </a:p>
          <a:p>
            <a:pPr>
              <a:lnSpc>
                <a:spcPct val="100000"/>
              </a:lnSpc>
            </a:pPr>
            <a:r>
              <a:rPr b="0" lang="en-US" sz="1800" spc="-1" strike="noStrike">
                <a:solidFill>
                  <a:srgbClr val="000000"/>
                </a:solidFill>
                <a:latin typeface="Arial, Helvetica, sans-serif"/>
              </a:rPr>
              <a:t>development cost calculator with the following inputs:</a:t>
            </a:r>
            <a:endParaRPr b="0" lang="en-US" sz="1800" spc="-1" strike="noStrike">
              <a:latin typeface="Arial"/>
            </a:endParaRPr>
          </a:p>
          <a:p>
            <a:pPr>
              <a:lnSpc>
                <a:spcPct val="100000"/>
              </a:lnSpc>
            </a:pPr>
            <a:endParaRPr b="0" lang="en-US" sz="18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partial wireframes developed</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intermediate design</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intermediate workflows</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education</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database for Database; presentation for Java GUI</a:t>
            </a:r>
            <a:endParaRPr b="0" lang="en-US" sz="1400" spc="-1" strike="noStrike">
              <a:latin typeface="Arial"/>
            </a:endParaRPr>
          </a:p>
          <a:p>
            <a:pPr marL="285840" indent="-285480">
              <a:lnSpc>
                <a:spcPct val="100000"/>
              </a:lnSpc>
              <a:buClr>
                <a:srgbClr val="000000"/>
              </a:buClr>
              <a:buFont typeface="Arial"/>
              <a:buChar char="•"/>
            </a:pPr>
            <a:r>
              <a:rPr b="0" lang="en-US" sz="1400" spc="-1" strike="noStrike">
                <a:solidFill>
                  <a:srgbClr val="000000"/>
                </a:solidFill>
                <a:latin typeface="Arial, Helvetica, sans-serif"/>
              </a:rPr>
              <a:t>Interface for interactive language learning</a:t>
            </a:r>
            <a:endParaRPr b="0" lang="en-US" sz="1400" spc="-1" strike="noStrike">
              <a:latin typeface="Arial"/>
            </a:endParaRPr>
          </a:p>
        </p:txBody>
      </p:sp>
      <p:pic>
        <p:nvPicPr>
          <p:cNvPr id="134"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30000" p14:dur="2000"/>
    </mc:Choice>
    <mc:Fallback>
      <p:transition spd="slow" advTm="30000"/>
    </mc:Fallback>
  </mc:AlternateContent>
  <p:timing>
    <p:tnLst>
      <p:par>
        <p:cTn id="95" dur="indefinite" restart="never" nodeType="tmRoot">
          <p:childTnLst>
            <p:seq>
              <p:cTn id="96" dur="indefinite" nodeType="mainSeq">
                <p:childTnLst>
                  <p:par>
                    <p:cTn id="97" fill="hold">
                      <p:stCondLst>
                        <p:cond delay="0"/>
                      </p:stCondLst>
                      <p:childTnLst>
                        <p:par>
                          <p:cTn id="98" fill="hold">
                            <p:stCondLst>
                              <p:cond delay="0"/>
                            </p:stCondLst>
                            <p:childTnLst>
                              <p:par>
                                <p:cTn id="99" nodeType="afterEffect" fill="hold" presetClass="mediacall">
                                  <p:stCondLst>
                                    <p:cond delay="0"/>
                                  </p:stCondLst>
                                  <p:childTnLst>
                                    <p:cmd type="call">
                                      <p:cBhvr>
                                        <p:cTn id="100" dur="1" fill="hold"/>
                                        <p:tgtEl>
                                          <p:spTgt spid="134"/>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itle 1"/>
          <p:cNvSpPr/>
          <p:nvPr/>
        </p:nvSpPr>
        <p:spPr>
          <a:xfrm>
            <a:off x="838080" y="365040"/>
            <a:ext cx="10514520" cy="132444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Recommended Solution</a:t>
            </a:r>
            <a:endParaRPr b="0" lang="en-US" sz="4400" spc="-1" strike="noStrike">
              <a:latin typeface="Arial"/>
            </a:endParaRPr>
          </a:p>
        </p:txBody>
      </p:sp>
      <p:sp>
        <p:nvSpPr>
          <p:cNvPr id="136" name="TextBox 2"/>
          <p:cNvSpPr/>
          <p:nvPr/>
        </p:nvSpPr>
        <p:spPr>
          <a:xfrm>
            <a:off x="2123280" y="1825560"/>
            <a:ext cx="6971040" cy="28947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Calibri"/>
              </a:rPr>
              <a:t>Java GUI Interface</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Calibri"/>
              </a:rPr>
              <a:t>Justification:</a:t>
            </a:r>
            <a:endParaRPr b="0" lang="en-US" sz="2800" spc="-1" strike="noStrike">
              <a:latin typeface="Arial"/>
            </a:endParaRPr>
          </a:p>
          <a:p>
            <a:pPr>
              <a:lnSpc>
                <a:spcPct val="100000"/>
              </a:lnSpc>
            </a:pPr>
            <a:endParaRPr b="0" lang="en-US" sz="28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Security of Rosetta Stone customers is the top priority</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A wide range of user interface options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Memory efficient</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Platform independency equals faster development time</a:t>
            </a:r>
            <a:endParaRPr b="0" lang="en-US" sz="2000" spc="-1" strike="noStrike">
              <a:latin typeface="Arial"/>
            </a:endParaRPr>
          </a:p>
        </p:txBody>
      </p:sp>
      <p:pic>
        <p:nvPicPr>
          <p:cNvPr id="137"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13000" p14:dur="2000"/>
    </mc:Choice>
    <mc:Fallback>
      <p:transition spd="slow" advTm="13000"/>
    </mc:Fallback>
  </mc:AlternateContent>
  <p:timing>
    <p:tnLst>
      <p:par>
        <p:cTn id="101" dur="indefinite" restart="never" nodeType="tmRoot">
          <p:childTnLst>
            <p:seq>
              <p:cTn id="102" dur="indefinite" nodeType="mainSeq">
                <p:childTnLst>
                  <p:par>
                    <p:cTn id="103" fill="hold">
                      <p:stCondLst>
                        <p:cond delay="0"/>
                      </p:stCondLst>
                      <p:childTnLst>
                        <p:par>
                          <p:cTn id="104" fill="hold">
                            <p:stCondLst>
                              <p:cond delay="0"/>
                            </p:stCondLst>
                            <p:childTnLst>
                              <p:par>
                                <p:cTn id="105" nodeType="afterEffect" fill="hold" presetClass="mediacall">
                                  <p:stCondLst>
                                    <p:cond delay="0"/>
                                  </p:stCondLst>
                                  <p:childTnLst>
                                    <p:cmd type="call">
                                      <p:cBhvr>
                                        <p:cTn id="106" dur="1" fill="hold"/>
                                        <p:tgtEl>
                                          <p:spTgt spid="13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8" name="Picture 4" descr=""/>
          <p:cNvPicPr/>
          <p:nvPr/>
        </p:nvPicPr>
        <p:blipFill>
          <a:blip r:embed="rId1"/>
          <a:stretch/>
        </p:blipFill>
        <p:spPr>
          <a:xfrm>
            <a:off x="2122560" y="2676960"/>
            <a:ext cx="7772040" cy="3106800"/>
          </a:xfrm>
          <a:prstGeom prst="rect">
            <a:avLst/>
          </a:prstGeom>
          <a:ln w="0">
            <a:noFill/>
          </a:ln>
        </p:spPr>
      </p:pic>
      <p:sp>
        <p:nvSpPr>
          <p:cNvPr id="139" name="Title 1"/>
          <p:cNvSpPr/>
          <p:nvPr/>
        </p:nvSpPr>
        <p:spPr>
          <a:xfrm>
            <a:off x="838080" y="365040"/>
            <a:ext cx="10514520" cy="132444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High-Level Design - Part 1</a:t>
            </a:r>
            <a:endParaRPr b="0" lang="en-US" sz="4400" spc="-1" strike="noStrike">
              <a:latin typeface="Arial"/>
            </a:endParaRPr>
          </a:p>
        </p:txBody>
      </p:sp>
      <p:pic>
        <p:nvPicPr>
          <p:cNvPr id="140" name="" descr="">
            <a:hlinkClick r:id="" action="ppaction://media"/>
          </p:cNvPr>
          <p:cNvPicPr/>
          <p:nvPr>
            <a:audioFile r:link="rId2"/>
            <p:extLst>
              <p:ext uri="{DAA4B4D4-6D71-4841-9C94-3DE7FCFB9230}">
                <p14:media r:embed="rId3"/>
              </p:ext>
            </p:extLst>
          </p:nvPr>
        </p:nvPicPr>
        <p:blipFill>
          <a:blip r:embed="rId4"/>
        </p:blipFill>
        <p:spPr>
          <a:xfrm>
            <a:off x="11226960" y="5892840"/>
            <a:ext cx="812520" cy="812520"/>
          </a:xfrm>
          <a:prstGeom prst="rect">
            <a:avLst/>
          </a:prstGeom>
          <a:ln w="0">
            <a:noFill/>
          </a:ln>
        </p:spPr>
      </p:pic>
    </p:spTree>
  </p:cSld>
  <mc:AlternateContent>
    <mc:Choice Requires="p14">
      <p:transition spd="slow" advTm="34000" p14:dur="2000"/>
    </mc:Choice>
    <mc:Fallback>
      <p:transition spd="slow" advTm="34000"/>
    </mc:Fallback>
  </mc:AlternateContent>
  <p:timing>
    <p:tnLst>
      <p:par>
        <p:cTn id="107" dur="indefinite" restart="never" nodeType="tmRoot">
          <p:childTnLst>
            <p:seq>
              <p:cTn id="108" dur="indefinite" nodeType="mainSeq">
                <p:childTnLst>
                  <p:par>
                    <p:cTn id="109" fill="hold">
                      <p:stCondLst>
                        <p:cond delay="0"/>
                      </p:stCondLst>
                      <p:childTnLst>
                        <p:par>
                          <p:cTn id="110" fill="hold">
                            <p:stCondLst>
                              <p:cond delay="0"/>
                            </p:stCondLst>
                            <p:childTnLst>
                              <p:par>
                                <p:cTn id="111" nodeType="afterEffect" fill="hold" presetClass="mediacall">
                                  <p:stCondLst>
                                    <p:cond delay="0"/>
                                  </p:stCondLst>
                                  <p:childTnLst>
                                    <p:cmd type="call">
                                      <p:cBhvr>
                                        <p:cTn id="112" dur="1" fill="hold"/>
                                        <p:tgtEl>
                                          <p:spTgt spid="14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Picture 1" descr=""/>
          <p:cNvPicPr/>
          <p:nvPr/>
        </p:nvPicPr>
        <p:blipFill>
          <a:blip r:embed="rId1"/>
          <a:stretch/>
        </p:blipFill>
        <p:spPr>
          <a:xfrm>
            <a:off x="4110480" y="980280"/>
            <a:ext cx="7772040" cy="5585040"/>
          </a:xfrm>
          <a:prstGeom prst="rect">
            <a:avLst/>
          </a:prstGeom>
          <a:ln w="0">
            <a:noFill/>
          </a:ln>
        </p:spPr>
      </p:pic>
      <p:sp>
        <p:nvSpPr>
          <p:cNvPr id="142" name="Title 1"/>
          <p:cNvSpPr/>
          <p:nvPr/>
        </p:nvSpPr>
        <p:spPr>
          <a:xfrm>
            <a:off x="309240" y="1455840"/>
            <a:ext cx="3548880" cy="34380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High-Level Design Part 2</a:t>
            </a:r>
            <a:endParaRPr b="0" lang="en-US" sz="4400" spc="-1" strike="noStrike">
              <a:latin typeface="Arial"/>
            </a:endParaRPr>
          </a:p>
        </p:txBody>
      </p:sp>
      <p:pic>
        <p:nvPicPr>
          <p:cNvPr id="143" name="" descr="">
            <a:hlinkClick r:id="" action="ppaction://media"/>
          </p:cNvPr>
          <p:cNvPicPr/>
          <p:nvPr>
            <a:audioFile r:link="rId2"/>
            <p:extLst>
              <p:ext uri="{DAA4B4D4-6D71-4841-9C94-3DE7FCFB9230}">
                <p14:media r:embed="rId3"/>
              </p:ext>
            </p:extLst>
          </p:nvPr>
        </p:nvPicPr>
        <p:blipFill>
          <a:blip r:embed="rId4"/>
        </p:blipFill>
        <p:spPr>
          <a:xfrm>
            <a:off x="8174880" y="5961240"/>
            <a:ext cx="812520" cy="812520"/>
          </a:xfrm>
          <a:prstGeom prst="rect">
            <a:avLst/>
          </a:prstGeom>
          <a:ln w="0">
            <a:noFill/>
          </a:ln>
        </p:spPr>
      </p:pic>
    </p:spTree>
  </p:cSld>
  <mc:AlternateContent>
    <mc:Choice Requires="p14">
      <p:transition spd="slow" advTm="24000" p14:dur="2000"/>
    </mc:Choice>
    <mc:Fallback>
      <p:transition spd="slow" advTm="24000"/>
    </mc:Fallback>
  </mc:AlternateContent>
  <p:timing>
    <p:tnLst>
      <p:par>
        <p:cTn id="113" dur="indefinite" restart="never" nodeType="tmRoot">
          <p:childTnLst>
            <p:seq>
              <p:cTn id="114" dur="indefinite" nodeType="mainSeq">
                <p:childTnLst>
                  <p:par>
                    <p:cTn id="115" fill="hold">
                      <p:stCondLst>
                        <p:cond delay="0"/>
                      </p:stCondLst>
                      <p:childTnLst>
                        <p:par>
                          <p:cTn id="116" fill="hold">
                            <p:stCondLst>
                              <p:cond delay="0"/>
                            </p:stCondLst>
                            <p:childTnLst>
                              <p:par>
                                <p:cTn id="117" nodeType="afterEffect" fill="hold" presetClass="mediacall">
                                  <p:stCondLst>
                                    <p:cond delay="0"/>
                                  </p:stCondLst>
                                  <p:childTnLst>
                                    <p:cmd type="call">
                                      <p:cBhvr>
                                        <p:cTn id="118" dur="1" fill="hold"/>
                                        <p:tgtEl>
                                          <p:spTgt spid="14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itle 1"/>
          <p:cNvSpPr txBox="1"/>
          <p:nvPr/>
        </p:nvSpPr>
        <p:spPr>
          <a:xfrm>
            <a:off x="2484000" y="914400"/>
            <a:ext cx="6996960" cy="1145880"/>
          </a:xfrm>
          <a:prstGeom prst="rect">
            <a:avLst/>
          </a:prstGeom>
          <a:noFill/>
          <a:ln w="0">
            <a:noFill/>
          </a:ln>
        </p:spPr>
        <p:txBody>
          <a:bodyPr anchor="b">
            <a:noAutofit/>
          </a:bodyPr>
          <a:p>
            <a:pPr>
              <a:lnSpc>
                <a:spcPct val="90000"/>
              </a:lnSpc>
            </a:pPr>
            <a:r>
              <a:rPr b="0" lang="en-US" sz="6000" spc="-1" strike="noStrike">
                <a:solidFill>
                  <a:srgbClr val="000000"/>
                </a:solidFill>
                <a:latin typeface="Calibri Light"/>
              </a:rPr>
              <a:t>Implementation Plan</a:t>
            </a:r>
            <a:endParaRPr b="0" lang="en-US" sz="6000" spc="-1" strike="noStrike">
              <a:solidFill>
                <a:srgbClr val="000000"/>
              </a:solidFill>
              <a:latin typeface="Calibri"/>
            </a:endParaRPr>
          </a:p>
        </p:txBody>
      </p:sp>
      <p:sp>
        <p:nvSpPr>
          <p:cNvPr id="145" name="TextBox 5"/>
          <p:cNvSpPr/>
          <p:nvPr/>
        </p:nvSpPr>
        <p:spPr>
          <a:xfrm>
            <a:off x="1158120" y="2625120"/>
            <a:ext cx="6093000" cy="2834640"/>
          </a:xfrm>
          <a:prstGeom prst="rect">
            <a:avLst/>
          </a:prstGeom>
          <a:noFill/>
          <a:ln w="0">
            <a:noFill/>
          </a:ln>
        </p:spPr>
        <p:style>
          <a:lnRef idx="0"/>
          <a:fillRef idx="0"/>
          <a:effectRef idx="0"/>
          <a:fontRef idx="minor"/>
        </p:style>
        <p:txBody>
          <a:bodyPr lIns="90000" rIns="90000" tIns="45000" bIns="45000">
            <a:spAutoFit/>
          </a:bodyPr>
          <a:p>
            <a:pPr marL="343080" indent="-342720">
              <a:lnSpc>
                <a:spcPct val="100000"/>
              </a:lnSpc>
              <a:buClr>
                <a:srgbClr val="000000"/>
              </a:buClr>
              <a:buFont typeface="Arial"/>
              <a:buChar char="•"/>
            </a:pPr>
            <a:r>
              <a:rPr b="0" lang="en-US" sz="2000" spc="-1" strike="noStrike">
                <a:solidFill>
                  <a:srgbClr val="000000"/>
                </a:solidFill>
                <a:latin typeface="Calibri"/>
              </a:rPr>
              <a:t>Work Breakdown Structure (WBS)</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Schedule (includes Gantt Chart)</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Validation</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Evaluation and Continuous Improvement</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00000"/>
              </a:buClr>
              <a:buFont typeface="Arial"/>
              <a:buChar char="•"/>
            </a:pPr>
            <a:r>
              <a:rPr b="0" lang="en-US" sz="2000" spc="-1" strike="noStrike">
                <a:solidFill>
                  <a:srgbClr val="000000"/>
                </a:solidFill>
                <a:latin typeface="Calibri"/>
              </a:rPr>
              <a:t>Legal, Ethical and Cultural Considerations</a:t>
            </a:r>
            <a:endParaRPr b="0" lang="en-US" sz="2000" spc="-1" strike="noStrike">
              <a:latin typeface="Arial"/>
            </a:endParaRPr>
          </a:p>
        </p:txBody>
      </p:sp>
      <p:pic>
        <p:nvPicPr>
          <p:cNvPr id="146"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52000" p14:dur="2000"/>
    </mc:Choice>
    <mc:Fallback>
      <p:transition spd="slow" advTm="52000"/>
    </mc:Fallback>
  </mc:AlternateContent>
  <p:timing>
    <p:tnLst>
      <p:par>
        <p:cTn id="119" dur="indefinite" restart="never" nodeType="tmRoot">
          <p:childTnLst>
            <p:seq>
              <p:cTn id="120" dur="indefinite" nodeType="mainSeq">
                <p:childTnLst>
                  <p:par>
                    <p:cTn id="121" fill="hold">
                      <p:stCondLst>
                        <p:cond delay="0"/>
                      </p:stCondLst>
                      <p:childTnLst>
                        <p:par>
                          <p:cTn id="122" fill="hold">
                            <p:stCondLst>
                              <p:cond delay="0"/>
                            </p:stCondLst>
                            <p:childTnLst>
                              <p:par>
                                <p:cTn id="123" nodeType="afterEffect" fill="hold" presetClass="mediacall">
                                  <p:stCondLst>
                                    <p:cond delay="0"/>
                                  </p:stCondLst>
                                  <p:childTnLst>
                                    <p:cmd type="call">
                                      <p:cBhvr>
                                        <p:cTn id="124" dur="1" fill="hold"/>
                                        <p:tgtEl>
                                          <p:spTgt spid="14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itle 1"/>
          <p:cNvSpPr/>
          <p:nvPr/>
        </p:nvSpPr>
        <p:spPr>
          <a:xfrm>
            <a:off x="3146040" y="216000"/>
            <a:ext cx="6127560" cy="5994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000" spc="-1" strike="noStrike">
                <a:solidFill>
                  <a:srgbClr val="000000"/>
                </a:solidFill>
                <a:latin typeface="Calibri Light"/>
                <a:ea typeface="DejaVu Sans"/>
              </a:rPr>
              <a:t>Work Breakdown Structure</a:t>
            </a:r>
            <a:endParaRPr b="0" lang="en-US" sz="4000" spc="-1" strike="noStrike">
              <a:latin typeface="Arial"/>
            </a:endParaRPr>
          </a:p>
        </p:txBody>
      </p:sp>
      <p:sp>
        <p:nvSpPr>
          <p:cNvPr id="148" name="TextBox 2"/>
          <p:cNvSpPr/>
          <p:nvPr/>
        </p:nvSpPr>
        <p:spPr>
          <a:xfrm>
            <a:off x="390600" y="976320"/>
            <a:ext cx="4755960" cy="5327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Times New Roman"/>
              </a:rPr>
              <a:t>Analysis</a:t>
            </a:r>
            <a:endParaRPr b="0" lang="en-US" sz="1800" spc="-1" strike="noStrike">
              <a:latin typeface="Arial"/>
            </a:endParaRPr>
          </a:p>
          <a:p>
            <a:pPr>
              <a:lnSpc>
                <a:spcPct val="100000"/>
              </a:lnSpc>
            </a:pPr>
            <a:r>
              <a:rPr b="0" lang="en-US" sz="1200" spc="-1" strike="noStrike">
                <a:solidFill>
                  <a:srgbClr val="000000"/>
                </a:solidFill>
                <a:latin typeface="Arial"/>
                <a:ea typeface="Times New Roman"/>
              </a:rPr>
              <a:t> </a:t>
            </a:r>
            <a:endParaRPr b="0" lang="en-US" sz="12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Draft requirements specifications</a:t>
            </a:r>
            <a:endParaRPr b="0" lang="en-US" sz="14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Identify word substitution alternatives for selected sentences</a:t>
            </a:r>
            <a:endParaRPr b="0" lang="en-US" sz="14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Meet to discuss proposed changes with focus group of native language speakers</a:t>
            </a:r>
            <a:endParaRPr b="0" lang="en-US" sz="14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Review &amp; approve requirements during stakeholder meeting</a:t>
            </a:r>
            <a:endParaRPr b="0" lang="en-US" sz="1400" spc="-1" strike="noStrike">
              <a:latin typeface="Arial"/>
            </a:endParaRPr>
          </a:p>
          <a:p>
            <a:pPr>
              <a:lnSpc>
                <a:spcPct val="100000"/>
              </a:lnSpc>
            </a:pPr>
            <a:r>
              <a:rPr b="0" lang="en-US" sz="1200" spc="-1" strike="noStrike">
                <a:solidFill>
                  <a:srgbClr val="000000"/>
                </a:solidFill>
                <a:latin typeface="Arial"/>
                <a:ea typeface="Times New Roman"/>
              </a:rPr>
              <a:t> </a:t>
            </a:r>
            <a:endParaRPr b="0" lang="en-US" sz="1200" spc="-1" strike="noStrike">
              <a:latin typeface="Arial"/>
            </a:endParaRPr>
          </a:p>
          <a:p>
            <a:pPr>
              <a:lnSpc>
                <a:spcPct val="100000"/>
              </a:lnSpc>
            </a:pPr>
            <a:r>
              <a:rPr b="0" lang="en-US" sz="1800" spc="-1" strike="noStrike">
                <a:solidFill>
                  <a:srgbClr val="000000"/>
                </a:solidFill>
                <a:latin typeface="Arial"/>
                <a:ea typeface="Times New Roman"/>
              </a:rPr>
              <a:t>Cross-platform design</a:t>
            </a:r>
            <a:endParaRPr b="0" lang="en-US" sz="1800" spc="-1" strike="noStrike">
              <a:latin typeface="Arial"/>
            </a:endParaRPr>
          </a:p>
          <a:p>
            <a:pPr>
              <a:lnSpc>
                <a:spcPct val="100000"/>
              </a:lnSpc>
            </a:pPr>
            <a:r>
              <a:rPr b="0" lang="en-US" sz="1200" spc="-1" strike="noStrike">
                <a:solidFill>
                  <a:srgbClr val="000000"/>
                </a:solidFill>
                <a:latin typeface="Arial"/>
                <a:ea typeface="Times New Roman"/>
              </a:rPr>
              <a:t> </a:t>
            </a:r>
            <a:endParaRPr b="0" lang="en-US" sz="12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Complete common UX design for Windows, Mac, and Linux</a:t>
            </a:r>
            <a:endParaRPr b="0" lang="en-US" sz="14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Design client-end software</a:t>
            </a:r>
            <a:endParaRPr b="0" lang="en-US" sz="1400" spc="-1" strike="noStrike">
              <a:latin typeface="Arial"/>
            </a:endParaRPr>
          </a:p>
          <a:p>
            <a:pPr>
              <a:lnSpc>
                <a:spcPct val="100000"/>
              </a:lnSpc>
            </a:pPr>
            <a:endParaRPr b="0" lang="en-US" sz="1400" spc="-1" strike="noStrike">
              <a:latin typeface="Arial"/>
            </a:endParaRPr>
          </a:p>
          <a:p>
            <a:pPr>
              <a:lnSpc>
                <a:spcPct val="100000"/>
              </a:lnSpc>
            </a:pPr>
            <a:r>
              <a:rPr b="0" lang="en-US" sz="1200" spc="-1" strike="noStrike">
                <a:solidFill>
                  <a:srgbClr val="000000"/>
                </a:solidFill>
                <a:latin typeface="Arial"/>
                <a:ea typeface="Times New Roman"/>
              </a:rPr>
              <a:t> </a:t>
            </a:r>
            <a:endParaRPr b="0" lang="en-US" sz="1200" spc="-1" strike="noStrike">
              <a:latin typeface="Arial"/>
            </a:endParaRPr>
          </a:p>
          <a:p>
            <a:pPr>
              <a:lnSpc>
                <a:spcPct val="100000"/>
              </a:lnSpc>
            </a:pPr>
            <a:r>
              <a:rPr b="0" lang="en-US" sz="1800" spc="-1" strike="noStrike">
                <a:solidFill>
                  <a:srgbClr val="000000"/>
                </a:solidFill>
                <a:latin typeface="Arial"/>
                <a:ea typeface="Times New Roman"/>
              </a:rPr>
              <a:t>Java development</a:t>
            </a:r>
            <a:endParaRPr b="0" lang="en-US" sz="1800" spc="-1" strike="noStrike">
              <a:latin typeface="Arial"/>
            </a:endParaRPr>
          </a:p>
          <a:p>
            <a:pPr>
              <a:lnSpc>
                <a:spcPct val="100000"/>
              </a:lnSpc>
            </a:pPr>
            <a:endParaRPr b="0" lang="en-US" sz="18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Code the Java for the User Experience</a:t>
            </a:r>
            <a:endParaRPr b="0" lang="en-US" sz="14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Integrate with Rosetta Stone’s cloud API</a:t>
            </a:r>
            <a:endParaRPr b="0" lang="en-US" sz="14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Integrate with Rosetta Stone’s website</a:t>
            </a:r>
            <a:endParaRPr b="0" lang="en-US" sz="1400" spc="-1" strike="noStrike">
              <a:latin typeface="Arial"/>
            </a:endParaRPr>
          </a:p>
          <a:p>
            <a:pPr lvl="1" marL="800280" indent="-342000">
              <a:lnSpc>
                <a:spcPct val="100000"/>
              </a:lnSpc>
              <a:buClr>
                <a:srgbClr val="000000"/>
              </a:buClr>
              <a:buFont typeface="Symbol"/>
              <a:buChar char=""/>
            </a:pPr>
            <a:r>
              <a:rPr b="0" lang="en-US" sz="1400" spc="-1" strike="noStrike">
                <a:solidFill>
                  <a:srgbClr val="000000"/>
                </a:solidFill>
                <a:latin typeface="Arial"/>
                <a:ea typeface="Times New Roman"/>
              </a:rPr>
              <a:t>Test the updated software</a:t>
            </a:r>
            <a:endParaRPr b="0" lang="en-US" sz="1400" spc="-1" strike="noStrike">
              <a:latin typeface="Arial"/>
            </a:endParaRPr>
          </a:p>
          <a:p>
            <a:pPr>
              <a:lnSpc>
                <a:spcPct val="100000"/>
              </a:lnSpc>
            </a:pPr>
            <a:endParaRPr b="0" lang="en-US" sz="1400" spc="-1" strike="noStrike">
              <a:latin typeface="Arial"/>
            </a:endParaRPr>
          </a:p>
        </p:txBody>
      </p:sp>
      <p:sp>
        <p:nvSpPr>
          <p:cNvPr id="149" name="TextBox 4"/>
          <p:cNvSpPr/>
          <p:nvPr/>
        </p:nvSpPr>
        <p:spPr>
          <a:xfrm>
            <a:off x="5445360" y="1101240"/>
            <a:ext cx="5713920" cy="37450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Times New Roman"/>
              </a:rPr>
              <a:t>Multi-Platform Development</a:t>
            </a:r>
            <a:endParaRPr b="0" lang="en-US" sz="1800" spc="-1" strike="noStrike">
              <a:latin typeface="Arial"/>
            </a:endParaRPr>
          </a:p>
          <a:p>
            <a:pPr>
              <a:lnSpc>
                <a:spcPct val="100000"/>
              </a:lnSpc>
            </a:pPr>
            <a:r>
              <a:rPr b="0" lang="en-US" sz="1800" spc="-1" strike="noStrike">
                <a:solidFill>
                  <a:srgbClr val="000000"/>
                </a:solidFill>
                <a:latin typeface="Arial"/>
                <a:ea typeface="Times New Roman"/>
              </a:rPr>
              <a:t> </a:t>
            </a:r>
            <a:endParaRPr b="0" lang="en-US" sz="1800" spc="-1" strike="noStrike">
              <a:latin typeface="Arial"/>
            </a:endParaRPr>
          </a:p>
          <a:p>
            <a:pPr marL="343080" indent="-342000">
              <a:lnSpc>
                <a:spcPct val="100000"/>
              </a:lnSpc>
              <a:buClr>
                <a:srgbClr val="000000"/>
              </a:buClr>
              <a:buFont typeface="Symbol"/>
              <a:buChar char=""/>
            </a:pPr>
            <a:r>
              <a:rPr b="0" lang="en-US" sz="1400" spc="-1" strike="noStrike">
                <a:solidFill>
                  <a:srgbClr val="000000"/>
                </a:solidFill>
                <a:latin typeface="Arial"/>
                <a:ea typeface="Times New Roman"/>
              </a:rPr>
              <a:t>Conduct end-to-end test across all software platforms (Windows, Mac &amp; Linux)</a:t>
            </a:r>
            <a:endParaRPr b="0" lang="en-US" sz="1400" spc="-1" strike="noStrike">
              <a:latin typeface="Arial"/>
            </a:endParaRPr>
          </a:p>
          <a:p>
            <a:pPr marL="343080" indent="-342000">
              <a:lnSpc>
                <a:spcPct val="100000"/>
              </a:lnSpc>
              <a:buClr>
                <a:srgbClr val="000000"/>
              </a:buClr>
              <a:buFont typeface="Symbol"/>
              <a:buChar char=""/>
            </a:pPr>
            <a:r>
              <a:rPr b="0" lang="en-US" sz="1400" spc="-1" strike="noStrike">
                <a:solidFill>
                  <a:srgbClr val="000000"/>
                </a:solidFill>
                <a:latin typeface="Arial"/>
                <a:ea typeface="Times New Roman"/>
              </a:rPr>
              <a:t>Conduct beta tests with selected native speakers and learners of target language.</a:t>
            </a:r>
            <a:endParaRPr b="0" lang="en-US" sz="1400" spc="-1" strike="noStrike">
              <a:latin typeface="Arial"/>
            </a:endParaRPr>
          </a:p>
          <a:p>
            <a:pPr marL="343080" indent="-342000">
              <a:lnSpc>
                <a:spcPct val="100000"/>
              </a:lnSpc>
              <a:buClr>
                <a:srgbClr val="000000"/>
              </a:buClr>
              <a:buFont typeface="Symbol"/>
              <a:buChar char=""/>
            </a:pPr>
            <a:r>
              <a:rPr b="0" lang="en-US" sz="1400" spc="-1" strike="noStrike">
                <a:solidFill>
                  <a:srgbClr val="000000"/>
                </a:solidFill>
                <a:latin typeface="Arial"/>
                <a:ea typeface="Times New Roman"/>
              </a:rPr>
              <a:t>Evaluate UX scenarios for readability, sentence rationality, and quality of word substitutes</a:t>
            </a:r>
            <a:endParaRPr b="0" lang="en-US" sz="1400" spc="-1" strike="noStrike">
              <a:latin typeface="Arial"/>
            </a:endParaRPr>
          </a:p>
          <a:p>
            <a:pPr marL="720">
              <a:lnSpc>
                <a:spcPct val="100000"/>
              </a:lnSpc>
            </a:pPr>
            <a:endParaRPr b="0" lang="en-US" sz="1400" spc="-1" strike="noStrike">
              <a:latin typeface="Arial"/>
            </a:endParaRPr>
          </a:p>
          <a:p>
            <a:pPr marL="720">
              <a:lnSpc>
                <a:spcPct val="100000"/>
              </a:lnSpc>
            </a:pPr>
            <a:r>
              <a:rPr b="0" lang="en-US" sz="1800" spc="-1" strike="noStrike">
                <a:solidFill>
                  <a:srgbClr val="000000"/>
                </a:solidFill>
                <a:latin typeface="Arial"/>
                <a:ea typeface="Times New Roman"/>
              </a:rPr>
              <a:t>Deployment</a:t>
            </a:r>
            <a:endParaRPr b="0" lang="en-US" sz="1800" spc="-1" strike="noStrike">
              <a:latin typeface="Arial"/>
            </a:endParaRPr>
          </a:p>
          <a:p>
            <a:pPr marL="457200">
              <a:lnSpc>
                <a:spcPct val="100000"/>
              </a:lnSpc>
            </a:pPr>
            <a:r>
              <a:rPr b="0" lang="en-US" sz="1800" spc="-1" strike="noStrike">
                <a:solidFill>
                  <a:srgbClr val="000000"/>
                </a:solidFill>
                <a:latin typeface="Arial"/>
                <a:ea typeface="Times New Roman"/>
              </a:rPr>
              <a:t> </a:t>
            </a:r>
            <a:endParaRPr b="0" lang="en-US" sz="1800" spc="-1" strike="noStrike">
              <a:latin typeface="Arial"/>
            </a:endParaRPr>
          </a:p>
          <a:p>
            <a:pPr marL="343080" indent="-342000">
              <a:lnSpc>
                <a:spcPct val="100000"/>
              </a:lnSpc>
              <a:buClr>
                <a:srgbClr val="000000"/>
              </a:buClr>
              <a:buFont typeface="Symbol"/>
              <a:buChar char=""/>
            </a:pPr>
            <a:r>
              <a:rPr b="0" lang="en-US" sz="1400" spc="-1" strike="noStrike">
                <a:solidFill>
                  <a:srgbClr val="000000"/>
                </a:solidFill>
                <a:latin typeface="Arial"/>
                <a:ea typeface="Times New Roman"/>
              </a:rPr>
              <a:t>Issue updated instructional manual</a:t>
            </a:r>
            <a:endParaRPr b="0" lang="en-US" sz="1400" spc="-1" strike="noStrike">
              <a:latin typeface="Arial"/>
            </a:endParaRPr>
          </a:p>
          <a:p>
            <a:pPr marL="343080" indent="-342000">
              <a:lnSpc>
                <a:spcPct val="100000"/>
              </a:lnSpc>
              <a:buClr>
                <a:srgbClr val="000000"/>
              </a:buClr>
              <a:buFont typeface="Symbol"/>
              <a:buChar char=""/>
            </a:pPr>
            <a:r>
              <a:rPr b="0" lang="en-US" sz="1400" spc="-1" strike="noStrike">
                <a:solidFill>
                  <a:srgbClr val="000000"/>
                </a:solidFill>
                <a:latin typeface="Arial"/>
                <a:ea typeface="Times New Roman"/>
              </a:rPr>
              <a:t>Deploy updated program to cloud</a:t>
            </a:r>
            <a:endParaRPr b="0" lang="en-US" sz="1400" spc="-1" strike="noStrike">
              <a:latin typeface="Arial"/>
            </a:endParaRPr>
          </a:p>
          <a:p>
            <a:pPr marL="343080" indent="-342000">
              <a:lnSpc>
                <a:spcPct val="100000"/>
              </a:lnSpc>
              <a:buClr>
                <a:srgbClr val="000000"/>
              </a:buClr>
              <a:buFont typeface="Symbol"/>
              <a:buChar char=""/>
            </a:pPr>
            <a:r>
              <a:rPr b="0" lang="en-US" sz="1400" spc="-1" strike="noStrike">
                <a:solidFill>
                  <a:srgbClr val="000000"/>
                </a:solidFill>
                <a:latin typeface="Arial"/>
                <a:ea typeface="Times New Roman"/>
              </a:rPr>
              <a:t>Issue surveys to clients to rate improvements &amp; quality of overall program functionality</a:t>
            </a:r>
            <a:endParaRPr b="0" lang="en-US" sz="1400" spc="-1" strike="noStrike">
              <a:latin typeface="Arial"/>
            </a:endParaRPr>
          </a:p>
          <a:p>
            <a:pPr marL="343080" indent="-342000">
              <a:lnSpc>
                <a:spcPct val="100000"/>
              </a:lnSpc>
              <a:buClr>
                <a:srgbClr val="000000"/>
              </a:buClr>
              <a:buFont typeface="Symbol"/>
              <a:buChar char=""/>
            </a:pPr>
            <a:r>
              <a:rPr b="0" lang="en-US" sz="1400" spc="-1" strike="noStrike">
                <a:solidFill>
                  <a:srgbClr val="000000"/>
                </a:solidFill>
                <a:latin typeface="Arial"/>
                <a:ea typeface="Times New Roman"/>
              </a:rPr>
              <a:t>Complete deployment</a:t>
            </a:r>
            <a:endParaRPr b="0" lang="en-US" sz="1400" spc="-1" strike="noStrike">
              <a:latin typeface="Arial"/>
            </a:endParaRPr>
          </a:p>
        </p:txBody>
      </p:sp>
      <p:pic>
        <p:nvPicPr>
          <p:cNvPr id="150"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40000" p14:dur="2000"/>
    </mc:Choice>
    <mc:Fallback>
      <p:transition spd="slow" advTm="40000"/>
    </mc:Fallback>
  </mc:AlternateContent>
  <p:timing>
    <p:tnLst>
      <p:par>
        <p:cTn id="125" dur="indefinite" restart="never" nodeType="tmRoot">
          <p:childTnLst>
            <p:seq>
              <p:cTn id="126" dur="indefinite" nodeType="mainSeq">
                <p:childTnLst>
                  <p:par>
                    <p:cTn id="127" fill="hold">
                      <p:stCondLst>
                        <p:cond delay="0"/>
                      </p:stCondLst>
                      <p:childTnLst>
                        <p:par>
                          <p:cTn id="128" fill="hold">
                            <p:stCondLst>
                              <p:cond delay="0"/>
                            </p:stCondLst>
                            <p:childTnLst>
                              <p:par>
                                <p:cTn id="129" nodeType="afterEffect" fill="hold" presetClass="mediacall">
                                  <p:stCondLst>
                                    <p:cond delay="0"/>
                                  </p:stCondLst>
                                  <p:childTnLst>
                                    <p:cmd type="call">
                                      <p:cBhvr>
                                        <p:cTn id="130" dur="1" fill="hold"/>
                                        <p:tgtEl>
                                          <p:spTgt spid="15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Title 1"/>
          <p:cNvSpPr/>
          <p:nvPr/>
        </p:nvSpPr>
        <p:spPr>
          <a:xfrm>
            <a:off x="3166200" y="414360"/>
            <a:ext cx="4992120" cy="1243080"/>
          </a:xfrm>
          <a:prstGeom prst="rect">
            <a:avLst/>
          </a:prstGeom>
          <a:noFill/>
          <a:ln w="0">
            <a:noFill/>
          </a:ln>
        </p:spPr>
        <p:style>
          <a:lnRef idx="0"/>
          <a:fillRef idx="0"/>
          <a:effectRef idx="0"/>
          <a:fontRef idx="minor"/>
        </p:style>
        <p:txBody>
          <a:bodyPr anchor="ctr">
            <a:normAutofit/>
          </a:bodyPr>
          <a:p>
            <a:pPr algn="ctr">
              <a:lnSpc>
                <a:spcPct val="90000"/>
              </a:lnSpc>
              <a:spcAft>
                <a:spcPts val="601"/>
              </a:spcAft>
            </a:pPr>
            <a:r>
              <a:rPr b="0" lang="en-US" sz="4800" spc="-1" strike="noStrike">
                <a:solidFill>
                  <a:srgbClr val="000000"/>
                </a:solidFill>
                <a:latin typeface="Calibri Light"/>
              </a:rPr>
              <a:t>Introduction</a:t>
            </a:r>
            <a:endParaRPr b="0" lang="en-US" sz="4800" spc="-1" strike="noStrike">
              <a:latin typeface="Arial"/>
            </a:endParaRPr>
          </a:p>
        </p:txBody>
      </p:sp>
      <p:sp>
        <p:nvSpPr>
          <p:cNvPr id="92" name="TextBox 35"/>
          <p:cNvSpPr/>
          <p:nvPr/>
        </p:nvSpPr>
        <p:spPr>
          <a:xfrm>
            <a:off x="1695960" y="1905480"/>
            <a:ext cx="8804520" cy="38998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457200"/>
              </a:tabLst>
            </a:pPr>
            <a:r>
              <a:rPr b="0" lang="en-US" sz="2800" spc="-1" strike="noStrike">
                <a:solidFill>
                  <a:srgbClr val="000000"/>
                </a:solidFill>
                <a:latin typeface="Arial"/>
                <a:ea typeface="Times New Roman"/>
              </a:rPr>
              <a:t>This project proposes a plan to add drop-down list functionality to the User Experience (UX) provided by the Rosetta Stone language learning system.  Major components of this presentation are:</a:t>
            </a:r>
            <a:endParaRPr b="0" lang="en-US" sz="2800" spc="-1" strike="noStrike">
              <a:latin typeface="Arial"/>
            </a:endParaRPr>
          </a:p>
          <a:p>
            <a:pPr>
              <a:lnSpc>
                <a:spcPct val="100000"/>
              </a:lnSpc>
              <a:tabLst>
                <a:tab algn="l" pos="457200"/>
              </a:tabLst>
            </a:pPr>
            <a:endParaRPr b="0" lang="en-US" sz="2800" spc="-1" strike="noStrike">
              <a:latin typeface="Arial"/>
            </a:endParaRPr>
          </a:p>
          <a:p>
            <a:pPr marL="343080" indent="-342720">
              <a:lnSpc>
                <a:spcPct val="100000"/>
              </a:lnSpc>
              <a:buClr>
                <a:srgbClr val="000000"/>
              </a:buClr>
              <a:buFont typeface="Arial"/>
              <a:buChar char="•"/>
              <a:tabLst>
                <a:tab algn="l" pos="457200"/>
              </a:tabLst>
            </a:pPr>
            <a:r>
              <a:rPr b="0" lang="en-US" sz="2400" spc="-1" strike="noStrike">
                <a:solidFill>
                  <a:srgbClr val="000000"/>
                </a:solidFill>
                <a:latin typeface="Arial"/>
                <a:ea typeface="Times New Roman"/>
              </a:rPr>
              <a:t>Organization profile and problem statement</a:t>
            </a:r>
            <a:endParaRPr b="0" lang="en-US" sz="2400" spc="-1" strike="noStrike">
              <a:latin typeface="Arial"/>
            </a:endParaRPr>
          </a:p>
          <a:p>
            <a:pPr>
              <a:lnSpc>
                <a:spcPct val="100000"/>
              </a:lnSpc>
              <a:tabLst>
                <a:tab algn="l" pos="457200"/>
              </a:tabLst>
            </a:pPr>
            <a:endParaRPr b="0" lang="en-US" sz="2400" spc="-1" strike="noStrike">
              <a:latin typeface="Arial"/>
            </a:endParaRPr>
          </a:p>
          <a:p>
            <a:pPr marL="343080" indent="-342720">
              <a:lnSpc>
                <a:spcPct val="100000"/>
              </a:lnSpc>
              <a:buClr>
                <a:srgbClr val="000000"/>
              </a:buClr>
              <a:buFont typeface="Arial"/>
              <a:buChar char="•"/>
              <a:tabLst>
                <a:tab algn="l" pos="457200"/>
              </a:tabLst>
            </a:pPr>
            <a:r>
              <a:rPr b="0" lang="en-US" sz="2400" spc="-1" strike="noStrike">
                <a:solidFill>
                  <a:srgbClr val="000000"/>
                </a:solidFill>
                <a:latin typeface="Arial"/>
                <a:ea typeface="Times New Roman"/>
              </a:rPr>
              <a:t>Technology selection and design</a:t>
            </a:r>
            <a:endParaRPr b="0" lang="en-US" sz="2400" spc="-1" strike="noStrike">
              <a:latin typeface="Arial"/>
            </a:endParaRPr>
          </a:p>
          <a:p>
            <a:pPr>
              <a:lnSpc>
                <a:spcPct val="100000"/>
              </a:lnSpc>
              <a:tabLst>
                <a:tab algn="l" pos="457200"/>
              </a:tabLst>
            </a:pPr>
            <a:endParaRPr b="0" lang="en-US" sz="2400" spc="-1" strike="noStrike">
              <a:latin typeface="Arial"/>
            </a:endParaRPr>
          </a:p>
          <a:p>
            <a:pPr marL="343080" indent="-342720">
              <a:lnSpc>
                <a:spcPct val="100000"/>
              </a:lnSpc>
              <a:buClr>
                <a:srgbClr val="000000"/>
              </a:buClr>
              <a:buFont typeface="Arial"/>
              <a:buChar char="•"/>
              <a:tabLst>
                <a:tab algn="l" pos="457200"/>
              </a:tabLst>
            </a:pPr>
            <a:r>
              <a:rPr b="0" lang="en-US" sz="2400" spc="-1" strike="noStrike">
                <a:solidFill>
                  <a:srgbClr val="000000"/>
                </a:solidFill>
                <a:latin typeface="Arial"/>
                <a:ea typeface="Times New Roman"/>
              </a:rPr>
              <a:t>Implementation plan</a:t>
            </a:r>
            <a:endParaRPr b="0" lang="en-US" sz="2400" spc="-1" strike="noStrike">
              <a:latin typeface="Arial"/>
            </a:endParaRPr>
          </a:p>
        </p:txBody>
      </p:sp>
      <p:pic>
        <p:nvPicPr>
          <p:cNvPr id="93"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50000" p14:dur="2000"/>
    </mc:Choice>
    <mc:Fallback>
      <p:transition spd="slow" advTm="50000"/>
    </mc:Fallback>
  </mc:AlternateContent>
  <p:timing>
    <p:tnLst>
      <p:par>
        <p:cTn id="23" dur="indefinite" restart="never" nodeType="tmRoot">
          <p:childTnLst>
            <p:seq>
              <p:cTn id="24" dur="indefinite" nodeType="mainSeq">
                <p:childTnLst>
                  <p:par>
                    <p:cTn id="25" fill="hold">
                      <p:stCondLst>
                        <p:cond delay="0"/>
                      </p:stCondLst>
                      <p:childTnLst>
                        <p:par>
                          <p:cTn id="26" fill="hold">
                            <p:stCondLst>
                              <p:cond delay="0"/>
                            </p:stCondLst>
                            <p:childTnLst>
                              <p:par>
                                <p:cTn id="27" nodeType="afterEffect" fill="hold" presetClass="mediacall">
                                  <p:stCondLst>
                                    <p:cond delay="0"/>
                                  </p:stCondLst>
                                  <p:childTnLst>
                                    <p:cmd type="call">
                                      <p:cBhvr>
                                        <p:cTn id="28" dur="1" fill="hold"/>
                                        <p:tgtEl>
                                          <p:spTgt spid="9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itle 1_3"/>
          <p:cNvSpPr/>
          <p:nvPr/>
        </p:nvSpPr>
        <p:spPr>
          <a:xfrm>
            <a:off x="4278240" y="88920"/>
            <a:ext cx="2350800" cy="1142640"/>
          </a:xfrm>
          <a:prstGeom prst="rect">
            <a:avLst/>
          </a:prstGeom>
          <a:noFill/>
          <a:ln w="0">
            <a:noFill/>
          </a:ln>
        </p:spPr>
        <p:style>
          <a:lnRef idx="0"/>
          <a:fillRef idx="0"/>
          <a:effectRef idx="0"/>
          <a:fontRef idx="minor"/>
        </p:style>
        <p:txBody>
          <a:bodyPr lIns="90000" rIns="90000" tIns="45000" bIns="45000" anchor="ctr">
            <a:noAutofit/>
          </a:bodyPr>
          <a:p>
            <a:pPr>
              <a:lnSpc>
                <a:spcPct val="90000"/>
              </a:lnSpc>
            </a:pPr>
            <a:r>
              <a:rPr b="0" lang="en-US" sz="4400" spc="-1" strike="noStrike">
                <a:solidFill>
                  <a:srgbClr val="000000"/>
                </a:solidFill>
                <a:latin typeface="Calibri Light"/>
                <a:ea typeface="DejaVu Sans"/>
              </a:rPr>
              <a:t>Schedule</a:t>
            </a:r>
            <a:endParaRPr b="0" lang="en-US" sz="4400" spc="-1" strike="noStrike">
              <a:latin typeface="Arial"/>
            </a:endParaRPr>
          </a:p>
        </p:txBody>
      </p:sp>
      <p:sp>
        <p:nvSpPr>
          <p:cNvPr id="152" name="TextBox 9"/>
          <p:cNvSpPr/>
          <p:nvPr/>
        </p:nvSpPr>
        <p:spPr>
          <a:xfrm>
            <a:off x="1083240" y="6399720"/>
            <a:ext cx="58888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See WBS (previous slide) for complete work package names.</a:t>
            </a:r>
            <a:endParaRPr b="0" lang="en-US" sz="1800" spc="-1" strike="noStrike">
              <a:latin typeface="Arial"/>
            </a:endParaRPr>
          </a:p>
        </p:txBody>
      </p:sp>
      <p:pic>
        <p:nvPicPr>
          <p:cNvPr id="153" name="Picture 2" descr=""/>
          <p:cNvPicPr/>
          <p:nvPr/>
        </p:nvPicPr>
        <p:blipFill>
          <a:blip r:embed="rId1"/>
          <a:stretch/>
        </p:blipFill>
        <p:spPr>
          <a:xfrm>
            <a:off x="643680" y="1037520"/>
            <a:ext cx="10635840" cy="5314320"/>
          </a:xfrm>
          <a:prstGeom prst="rect">
            <a:avLst/>
          </a:prstGeom>
          <a:ln w="0">
            <a:noFill/>
          </a:ln>
        </p:spPr>
      </p:pic>
      <p:pic>
        <p:nvPicPr>
          <p:cNvPr id="154" name="" descr="">
            <a:hlinkClick r:id="" action="ppaction://media"/>
          </p:cNvPr>
          <p:cNvPicPr/>
          <p:nvPr>
            <a:audioFile r:link="rId2"/>
            <p:extLst>
              <p:ext uri="{DAA4B4D4-6D71-4841-9C94-3DE7FCFB9230}">
                <p14:media r:embed="rId3"/>
              </p:ext>
            </p:extLst>
          </p:nvPr>
        </p:nvPicPr>
        <p:blipFill>
          <a:blip r:embed="rId4"/>
        </p:blipFill>
        <p:spPr>
          <a:xfrm>
            <a:off x="11226960" y="5892840"/>
            <a:ext cx="812520" cy="812520"/>
          </a:xfrm>
          <a:prstGeom prst="rect">
            <a:avLst/>
          </a:prstGeom>
          <a:ln w="0">
            <a:noFill/>
          </a:ln>
        </p:spPr>
      </p:pic>
    </p:spTree>
  </p:cSld>
  <mc:AlternateContent>
    <mc:Choice Requires="p14">
      <p:transition spd="slow" advTm="47000" p14:dur="2000"/>
    </mc:Choice>
    <mc:Fallback>
      <p:transition spd="slow" advTm="47000"/>
    </mc:Fallback>
  </mc:AlternateContent>
  <p:timing>
    <p:tnLst>
      <p:par>
        <p:cTn id="131" dur="indefinite" restart="never" nodeType="tmRoot">
          <p:childTnLst>
            <p:seq>
              <p:cTn id="132" dur="indefinite" nodeType="mainSeq">
                <p:childTnLst>
                  <p:par>
                    <p:cTn id="133" fill="hold">
                      <p:stCondLst>
                        <p:cond delay="0"/>
                      </p:stCondLst>
                      <p:childTnLst>
                        <p:par>
                          <p:cTn id="134" fill="hold">
                            <p:stCondLst>
                              <p:cond delay="0"/>
                            </p:stCondLst>
                            <p:childTnLst>
                              <p:par>
                                <p:cTn id="135" nodeType="afterEffect" fill="hold" presetClass="mediacall">
                                  <p:stCondLst>
                                    <p:cond delay="0"/>
                                  </p:stCondLst>
                                  <p:childTnLst>
                                    <p:cmd type="call">
                                      <p:cBhvr>
                                        <p:cTn id="136" dur="1" fill="hold"/>
                                        <p:tgtEl>
                                          <p:spTgt spid="154"/>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itle 1"/>
          <p:cNvSpPr/>
          <p:nvPr/>
        </p:nvSpPr>
        <p:spPr>
          <a:xfrm>
            <a:off x="4152240" y="514800"/>
            <a:ext cx="3422520" cy="45828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ea typeface="DejaVu Sans"/>
              </a:rPr>
              <a:t>Validation</a:t>
            </a:r>
            <a:endParaRPr b="0" lang="en-US" sz="4400" spc="-1" strike="noStrike">
              <a:latin typeface="Arial"/>
            </a:endParaRPr>
          </a:p>
        </p:txBody>
      </p:sp>
      <p:sp>
        <p:nvSpPr>
          <p:cNvPr id="156" name="TextBox 2"/>
          <p:cNvSpPr/>
          <p:nvPr/>
        </p:nvSpPr>
        <p:spPr>
          <a:xfrm>
            <a:off x="1226520" y="1261080"/>
            <a:ext cx="9738000" cy="50274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Times New Roman"/>
              </a:rPr>
              <a:t>Review word substitution for each language separately</a:t>
            </a:r>
            <a:endParaRPr b="0" lang="en-US" sz="1800" spc="-1" strike="noStrike">
              <a:latin typeface="Arial"/>
            </a:endParaRPr>
          </a:p>
          <a:p>
            <a:pPr>
              <a:lnSpc>
                <a:spcPct val="100000"/>
              </a:lnSpc>
            </a:pPr>
            <a:r>
              <a:rPr b="0" lang="en-US" sz="1800" spc="-1" strike="noStrike">
                <a:solidFill>
                  <a:srgbClr val="000000"/>
                </a:solidFill>
                <a:latin typeface="Arial"/>
                <a:ea typeface="Times New Roman"/>
              </a:rPr>
              <a:t> </a:t>
            </a:r>
            <a:endParaRPr b="0" lang="en-US" sz="1800" spc="-1" strike="noStrike">
              <a:latin typeface="Arial"/>
            </a:endParaRPr>
          </a:p>
          <a:p>
            <a:pPr>
              <a:lnSpc>
                <a:spcPct val="100000"/>
              </a:lnSpc>
            </a:pPr>
            <a:r>
              <a:rPr b="0" lang="en-US" sz="1800" spc="-1" strike="noStrike">
                <a:solidFill>
                  <a:srgbClr val="000000"/>
                </a:solidFill>
                <a:latin typeface="Arial"/>
                <a:ea typeface="Times New Roman"/>
              </a:rPr>
              <a:t>Individually test software on Windows, MacIntosh &amp; Linux</a:t>
            </a:r>
            <a:endParaRPr b="0" lang="en-US" sz="1800" spc="-1" strike="noStrike">
              <a:latin typeface="Arial"/>
            </a:endParaRPr>
          </a:p>
          <a:p>
            <a:pPr marL="457200">
              <a:lnSpc>
                <a:spcPct val="100000"/>
              </a:lnSpc>
            </a:pPr>
            <a:r>
              <a:rPr b="0" lang="en-US" sz="1800" spc="-1" strike="noStrike">
                <a:solidFill>
                  <a:srgbClr val="000000"/>
                </a:solidFill>
                <a:latin typeface="Arial"/>
                <a:ea typeface="Times New Roman"/>
              </a:rPr>
              <a:t> </a:t>
            </a:r>
            <a:endParaRPr b="0" lang="en-US" sz="1800" spc="-1" strike="noStrike">
              <a:latin typeface="Arial"/>
            </a:endParaRPr>
          </a:p>
          <a:p>
            <a:pPr marL="457200">
              <a:lnSpc>
                <a:spcPct val="100000"/>
              </a:lnSpc>
            </a:pPr>
            <a:r>
              <a:rPr b="0" lang="en-US" sz="1800" spc="-1" strike="noStrike">
                <a:solidFill>
                  <a:srgbClr val="000000"/>
                </a:solidFill>
                <a:latin typeface="Arial"/>
                <a:ea typeface="Times New Roman"/>
              </a:rPr>
              <a:t>Current user interface will undergo regression testing upon integration of drop-list list functionality.</a:t>
            </a:r>
            <a:endParaRPr b="0" lang="en-US" sz="1800" spc="-1" strike="noStrike">
              <a:latin typeface="Arial"/>
            </a:endParaRPr>
          </a:p>
          <a:p>
            <a:pPr marL="457200">
              <a:lnSpc>
                <a:spcPct val="100000"/>
              </a:lnSpc>
            </a:pPr>
            <a:r>
              <a:rPr b="0" lang="en-US" sz="1800" spc="-1" strike="noStrike">
                <a:solidFill>
                  <a:srgbClr val="000000"/>
                </a:solidFill>
                <a:latin typeface="Arial"/>
                <a:ea typeface="Times New Roman"/>
              </a:rPr>
              <a:t> </a:t>
            </a:r>
            <a:endParaRPr b="0" lang="en-US" sz="1800" spc="-1" strike="noStrike">
              <a:latin typeface="Arial"/>
            </a:endParaRPr>
          </a:p>
          <a:p>
            <a:pPr marL="743040" indent="-284760">
              <a:lnSpc>
                <a:spcPct val="100000"/>
              </a:lnSpc>
              <a:buClr>
                <a:srgbClr val="000000"/>
              </a:buClr>
              <a:buFont typeface="Arial"/>
              <a:buChar char="•"/>
            </a:pPr>
            <a:r>
              <a:rPr b="0" lang="en-US" sz="1800" spc="-1" strike="noStrike">
                <a:solidFill>
                  <a:srgbClr val="000000"/>
                </a:solidFill>
                <a:latin typeface="Arial"/>
                <a:ea typeface="Times New Roman"/>
              </a:rPr>
              <a:t>Ensure parts of program that shouldn’t be affected operate the same as previously.</a:t>
            </a:r>
            <a:endParaRPr b="0" lang="en-US" sz="1800" spc="-1" strike="noStrike">
              <a:latin typeface="Arial"/>
            </a:endParaRPr>
          </a:p>
          <a:p>
            <a:pPr marL="743040" indent="-284760">
              <a:lnSpc>
                <a:spcPct val="100000"/>
              </a:lnSpc>
              <a:buClr>
                <a:srgbClr val="000000"/>
              </a:buClr>
              <a:buFont typeface="Arial"/>
              <a:buChar char="•"/>
            </a:pPr>
            <a:r>
              <a:rPr b="0" lang="en-US" sz="1800" spc="-1" strike="noStrike">
                <a:solidFill>
                  <a:srgbClr val="000000"/>
                </a:solidFill>
                <a:latin typeface="Arial"/>
                <a:ea typeface="Times New Roman"/>
              </a:rPr>
              <a:t>For located errors, investigate possibility of similar errors in other parts of the code.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Times New Roman"/>
              </a:rPr>
              <a:t>End-to-end validation testing</a:t>
            </a:r>
            <a:endParaRPr b="0" lang="en-US" sz="1800" spc="-1" strike="noStrike">
              <a:latin typeface="Arial"/>
            </a:endParaRPr>
          </a:p>
          <a:p>
            <a:pPr>
              <a:lnSpc>
                <a:spcPct val="100000"/>
              </a:lnSpc>
            </a:pPr>
            <a:endParaRPr b="0" lang="en-US" sz="1800" spc="-1" strike="noStrike">
              <a:latin typeface="Arial"/>
            </a:endParaRPr>
          </a:p>
          <a:p>
            <a:pPr lvl="1" marL="743040" indent="-284760">
              <a:lnSpc>
                <a:spcPct val="100000"/>
              </a:lnSpc>
              <a:buClr>
                <a:srgbClr val="000000"/>
              </a:buClr>
              <a:buFont typeface="Arial"/>
              <a:buChar char="•"/>
            </a:pPr>
            <a:r>
              <a:rPr b="0" lang="en-US" sz="1800" spc="-1" strike="noStrike">
                <a:solidFill>
                  <a:srgbClr val="000000"/>
                </a:solidFill>
                <a:latin typeface="Arial"/>
                <a:ea typeface="Times New Roman"/>
              </a:rPr>
              <a:t>  </a:t>
            </a:r>
            <a:r>
              <a:rPr b="0" lang="en-US" sz="1800" spc="-1" strike="noStrike">
                <a:solidFill>
                  <a:srgbClr val="000000"/>
                </a:solidFill>
                <a:latin typeface="Arial"/>
                <a:ea typeface="Times New Roman"/>
              </a:rPr>
              <a:t>Software update blends smoothly with the overall program</a:t>
            </a:r>
            <a:endParaRPr b="0" lang="en-US" sz="1800" spc="-1" strike="noStrike">
              <a:latin typeface="Arial"/>
            </a:endParaRPr>
          </a:p>
          <a:p>
            <a:pPr lvl="1" marL="743040" indent="-284760">
              <a:lnSpc>
                <a:spcPct val="100000"/>
              </a:lnSpc>
              <a:buClr>
                <a:srgbClr val="000000"/>
              </a:buClr>
              <a:buFont typeface="Arial"/>
              <a:buChar char="•"/>
            </a:pPr>
            <a:r>
              <a:rPr b="0" lang="en-US" sz="1800" spc="-1" strike="noStrike">
                <a:solidFill>
                  <a:srgbClr val="000000"/>
                </a:solidFill>
                <a:latin typeface="Arial"/>
                <a:ea typeface="Times New Roman"/>
              </a:rPr>
              <a:t>  </a:t>
            </a:r>
            <a:r>
              <a:rPr b="0" lang="en-US" sz="1800" spc="-1" strike="noStrike">
                <a:solidFill>
                  <a:srgbClr val="000000"/>
                </a:solidFill>
                <a:latin typeface="Arial"/>
                <a:ea typeface="Times New Roman"/>
              </a:rPr>
              <a:t>Transfer of data from cloud database to client workstation</a:t>
            </a:r>
            <a:endParaRPr b="0" lang="en-US" sz="1800" spc="-1" strike="noStrike">
              <a:latin typeface="Arial"/>
            </a:endParaRPr>
          </a:p>
          <a:p>
            <a:pPr lvl="1" marL="743040" indent="-284760">
              <a:lnSpc>
                <a:spcPct val="100000"/>
              </a:lnSpc>
              <a:buClr>
                <a:srgbClr val="000000"/>
              </a:buClr>
              <a:buFont typeface="Arial"/>
              <a:buChar char="•"/>
            </a:pPr>
            <a:r>
              <a:rPr b="0" lang="en-US" sz="1800" spc="-1" strike="noStrike">
                <a:solidFill>
                  <a:srgbClr val="000000"/>
                </a:solidFill>
                <a:latin typeface="Arial"/>
                <a:ea typeface="Times New Roman"/>
              </a:rPr>
              <a:t>  </a:t>
            </a:r>
            <a:r>
              <a:rPr b="0" lang="en-US" sz="1800" spc="-1" strike="noStrike">
                <a:solidFill>
                  <a:srgbClr val="000000"/>
                </a:solidFill>
                <a:latin typeface="Arial"/>
                <a:ea typeface="Times New Roman"/>
              </a:rPr>
              <a:t>Storage of updated user info into cloud database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Times New Roman"/>
              </a:rPr>
              <a:t> </a:t>
            </a:r>
            <a:endParaRPr b="0" lang="en-US" sz="1800" spc="-1" strike="noStrike">
              <a:latin typeface="Arial"/>
            </a:endParaRPr>
          </a:p>
          <a:p>
            <a:pPr>
              <a:lnSpc>
                <a:spcPct val="100000"/>
              </a:lnSpc>
            </a:pPr>
            <a:r>
              <a:rPr b="0" lang="en-US" sz="1800" spc="-1" strike="noStrike">
                <a:solidFill>
                  <a:srgbClr val="000000"/>
                </a:solidFill>
                <a:latin typeface="Arial"/>
                <a:ea typeface="Times New Roman"/>
              </a:rPr>
              <a:t>Beta testing with test group of native speakers &amp; learners of target language</a:t>
            </a:r>
            <a:endParaRPr b="0" lang="en-US" sz="1800" spc="-1" strike="noStrike">
              <a:latin typeface="Arial"/>
            </a:endParaRPr>
          </a:p>
        </p:txBody>
      </p:sp>
      <p:pic>
        <p:nvPicPr>
          <p:cNvPr id="157"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42000" p14:dur="2000"/>
    </mc:Choice>
    <mc:Fallback>
      <p:transition spd="slow" advTm="42000"/>
    </mc:Fallback>
  </mc:AlternateContent>
  <p:timing>
    <p:tnLst>
      <p:par>
        <p:cTn id="137" dur="indefinite" restart="never" nodeType="tmRoot">
          <p:childTnLst>
            <p:seq>
              <p:cTn id="138" dur="indefinite" nodeType="mainSeq">
                <p:childTnLst>
                  <p:par>
                    <p:cTn id="139" fill="hold">
                      <p:stCondLst>
                        <p:cond delay="0"/>
                      </p:stCondLst>
                      <p:childTnLst>
                        <p:par>
                          <p:cTn id="140" fill="hold">
                            <p:stCondLst>
                              <p:cond delay="0"/>
                            </p:stCondLst>
                            <p:childTnLst>
                              <p:par>
                                <p:cTn id="141" nodeType="afterEffect" fill="hold" presetClass="mediacall">
                                  <p:stCondLst>
                                    <p:cond delay="0"/>
                                  </p:stCondLst>
                                  <p:childTnLst>
                                    <p:cmd type="call">
                                      <p:cBhvr>
                                        <p:cTn id="142" dur="1" fill="hold"/>
                                        <p:tgtEl>
                                          <p:spTgt spid="15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Title 1"/>
          <p:cNvSpPr/>
          <p:nvPr/>
        </p:nvSpPr>
        <p:spPr>
          <a:xfrm>
            <a:off x="838800" y="212760"/>
            <a:ext cx="10514160" cy="132408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ea typeface="DejaVu Sans"/>
              </a:rPr>
              <a:t>Evaluation and Continuous Improvement</a:t>
            </a:r>
            <a:endParaRPr b="0" lang="en-US" sz="4400" spc="-1" strike="noStrike">
              <a:latin typeface="Arial"/>
            </a:endParaRPr>
          </a:p>
        </p:txBody>
      </p:sp>
      <p:sp>
        <p:nvSpPr>
          <p:cNvPr id="159" name="TextBox 2"/>
          <p:cNvSpPr/>
          <p:nvPr/>
        </p:nvSpPr>
        <p:spPr>
          <a:xfrm>
            <a:off x="1260360" y="1478520"/>
            <a:ext cx="9387720" cy="52110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ea typeface="Times New Roman"/>
              </a:rPr>
              <a:t>Ongoing monitoring and evaluation</a:t>
            </a:r>
            <a:endParaRPr b="0" lang="en-US" sz="2400" spc="-1" strike="noStrike">
              <a:latin typeface="Arial"/>
            </a:endParaRPr>
          </a:p>
          <a:p>
            <a:pPr marL="343080" indent="-342000">
              <a:lnSpc>
                <a:spcPct val="100000"/>
              </a:lnSpc>
              <a:buClr>
                <a:srgbClr val="000000"/>
              </a:buClr>
              <a:buFont typeface="Symbol"/>
              <a:buChar char=""/>
            </a:pPr>
            <a:r>
              <a:rPr b="0" lang="en-US" sz="1800" spc="-1" strike="noStrike">
                <a:solidFill>
                  <a:srgbClr val="000000"/>
                </a:solidFill>
                <a:latin typeface="Arial"/>
                <a:ea typeface="Times New Roman"/>
              </a:rPr>
              <a:t>Customer feedback related to drop-down feature</a:t>
            </a:r>
            <a:endParaRPr b="0" lang="en-US" sz="1800" spc="-1" strike="noStrike">
              <a:latin typeface="Arial"/>
            </a:endParaRPr>
          </a:p>
          <a:p>
            <a:pPr marL="343080" indent="-342000">
              <a:lnSpc>
                <a:spcPct val="100000"/>
              </a:lnSpc>
              <a:buClr>
                <a:srgbClr val="000000"/>
              </a:buClr>
              <a:buFont typeface="Symbol"/>
              <a:buChar char=""/>
            </a:pPr>
            <a:r>
              <a:rPr b="0" lang="en-US" sz="1800" spc="-1" strike="noStrike">
                <a:solidFill>
                  <a:srgbClr val="000000"/>
                </a:solidFill>
                <a:latin typeface="Arial"/>
                <a:ea typeface="Times New Roman"/>
              </a:rPr>
              <a:t>Security concerns reported related to drop-down feature</a:t>
            </a:r>
            <a:endParaRPr b="0" lang="en-US" sz="1800" spc="-1" strike="noStrike">
              <a:latin typeface="Arial"/>
            </a:endParaRPr>
          </a:p>
          <a:p>
            <a:pPr marL="343080" indent="-342000">
              <a:lnSpc>
                <a:spcPct val="100000"/>
              </a:lnSpc>
              <a:buClr>
                <a:srgbClr val="000000"/>
              </a:buClr>
              <a:buFont typeface="Symbol"/>
              <a:buChar char=""/>
            </a:pPr>
            <a:r>
              <a:rPr b="0" lang="en-US" sz="1800" spc="-1" strike="noStrike">
                <a:solidFill>
                  <a:srgbClr val="000000"/>
                </a:solidFill>
                <a:latin typeface="Arial"/>
                <a:ea typeface="Times New Roman"/>
              </a:rPr>
              <a:t>Bug reports &amp; new feature requests submitted to Rosetta Stone</a:t>
            </a:r>
            <a:endParaRPr b="0" lang="en-US" sz="1800" spc="-1" strike="noStrike">
              <a:latin typeface="Arial"/>
            </a:endParaRPr>
          </a:p>
          <a:p>
            <a:pPr marL="343080" indent="-342000">
              <a:lnSpc>
                <a:spcPct val="100000"/>
              </a:lnSpc>
              <a:buClr>
                <a:srgbClr val="000000"/>
              </a:buClr>
              <a:buFont typeface="Symbol"/>
              <a:buChar char=""/>
            </a:pPr>
            <a:r>
              <a:rPr b="0" lang="en-US" sz="1800" spc="-1" strike="noStrike">
                <a:solidFill>
                  <a:srgbClr val="000000"/>
                </a:solidFill>
                <a:latin typeface="Arial"/>
                <a:ea typeface="Times New Roman"/>
              </a:rPr>
              <a:t>Speed of responsiveness of drop-down entries to mouse clicks</a:t>
            </a:r>
            <a:endParaRPr b="0" lang="en-US" sz="1800" spc="-1" strike="noStrike">
              <a:latin typeface="Arial"/>
            </a:endParaRPr>
          </a:p>
          <a:p>
            <a:pPr marL="343080" indent="-342000">
              <a:lnSpc>
                <a:spcPct val="100000"/>
              </a:lnSpc>
              <a:buClr>
                <a:srgbClr val="000000"/>
              </a:buClr>
              <a:buFont typeface="Symbol"/>
              <a:buChar char=""/>
            </a:pPr>
            <a:r>
              <a:rPr b="0" lang="en-US" sz="1800" spc="-1" strike="noStrike">
                <a:solidFill>
                  <a:srgbClr val="000000"/>
                </a:solidFill>
                <a:latin typeface="Arial"/>
                <a:ea typeface="Times New Roman"/>
              </a:rPr>
              <a:t>Rate of data flow between Rosetta Stone cloud &amp; client workstation</a:t>
            </a:r>
            <a:endParaRPr b="0" lang="en-US" sz="1800" spc="-1" strike="noStrike">
              <a:latin typeface="Arial"/>
            </a:endParaRPr>
          </a:p>
          <a:p>
            <a:pPr marL="343080" indent="-342000">
              <a:lnSpc>
                <a:spcPct val="100000"/>
              </a:lnSpc>
              <a:buClr>
                <a:srgbClr val="000000"/>
              </a:buClr>
              <a:buFont typeface="Symbol"/>
              <a:buChar char=""/>
            </a:pPr>
            <a:r>
              <a:rPr b="0" lang="en-US" sz="1800" spc="-1" strike="noStrike">
                <a:solidFill>
                  <a:srgbClr val="000000"/>
                </a:solidFill>
                <a:latin typeface="Arial"/>
                <a:ea typeface="Times New Roman"/>
              </a:rPr>
              <a:t>Comparison of User Interface across platforms</a:t>
            </a:r>
            <a:endParaRPr b="0" lang="en-US" sz="1800" spc="-1" strike="noStrike">
              <a:latin typeface="Arial"/>
            </a:endParaRPr>
          </a:p>
          <a:p>
            <a:pPr>
              <a:lnSpc>
                <a:spcPct val="100000"/>
              </a:lnSpc>
              <a:tabLst>
                <a:tab algn="l" pos="0"/>
              </a:tabLst>
            </a:pPr>
            <a:r>
              <a:rPr b="0" lang="en-US" sz="1800" spc="-1" strike="noStrike">
                <a:solidFill>
                  <a:srgbClr val="000000"/>
                </a:solidFill>
                <a:latin typeface="Arial"/>
                <a:ea typeface="Times New Roman"/>
              </a:rPr>
              <a:t> </a:t>
            </a:r>
            <a:endParaRPr b="0" lang="en-US" sz="1800" spc="-1" strike="noStrike">
              <a:latin typeface="Arial"/>
            </a:endParaRPr>
          </a:p>
          <a:p>
            <a:pPr>
              <a:lnSpc>
                <a:spcPct val="100000"/>
              </a:lnSpc>
              <a:tabLst>
                <a:tab algn="l" pos="0"/>
              </a:tabLst>
            </a:pPr>
            <a:r>
              <a:rPr b="0" lang="en-US" sz="1800" spc="-1" strike="noStrike">
                <a:solidFill>
                  <a:srgbClr val="000000"/>
                </a:solidFill>
                <a:latin typeface="Arial"/>
                <a:ea typeface="Times New Roman"/>
              </a:rPr>
              <a:t> </a:t>
            </a:r>
            <a:endParaRPr b="0" lang="en-US" sz="1800" spc="-1" strike="noStrike">
              <a:latin typeface="Arial"/>
            </a:endParaRPr>
          </a:p>
          <a:p>
            <a:pPr>
              <a:lnSpc>
                <a:spcPct val="100000"/>
              </a:lnSpc>
              <a:tabLst>
                <a:tab algn="l" pos="0"/>
              </a:tabLst>
            </a:pPr>
            <a:r>
              <a:rPr b="0" lang="en-US" sz="2400" spc="-1" strike="noStrike">
                <a:solidFill>
                  <a:srgbClr val="000000"/>
                </a:solidFill>
                <a:latin typeface="Arial"/>
                <a:ea typeface="Times New Roman"/>
              </a:rPr>
              <a:t>Continuous improvement</a:t>
            </a:r>
            <a:endParaRPr b="0" lang="en-US" sz="2400" spc="-1" strike="noStrike">
              <a:latin typeface="Arial"/>
            </a:endParaRPr>
          </a:p>
          <a:p>
            <a:pPr marL="343080" indent="-342000">
              <a:lnSpc>
                <a:spcPct val="100000"/>
              </a:lnSpc>
              <a:buClr>
                <a:srgbClr val="000000"/>
              </a:buClr>
              <a:buFont typeface="Symbol"/>
              <a:buChar char=""/>
              <a:tabLst>
                <a:tab algn="l" pos="0"/>
              </a:tabLst>
            </a:pPr>
            <a:r>
              <a:rPr b="0" lang="en-US" sz="1800" spc="-1" strike="noStrike">
                <a:solidFill>
                  <a:srgbClr val="000000"/>
                </a:solidFill>
                <a:latin typeface="Arial"/>
                <a:ea typeface="Times New Roman"/>
              </a:rPr>
              <a:t>Investigation into making the software available on a variety of IoT (Internet of Things) devices</a:t>
            </a:r>
            <a:endParaRPr b="0" lang="en-US" sz="1800" spc="-1" strike="noStrike">
              <a:latin typeface="Arial"/>
            </a:endParaRPr>
          </a:p>
          <a:p>
            <a:pPr marL="343080" indent="-342000">
              <a:lnSpc>
                <a:spcPct val="100000"/>
              </a:lnSpc>
              <a:buClr>
                <a:srgbClr val="000000"/>
              </a:buClr>
              <a:buFont typeface="Symbol"/>
              <a:buChar char=""/>
              <a:tabLst>
                <a:tab algn="l" pos="0"/>
              </a:tabLst>
            </a:pPr>
            <a:r>
              <a:rPr b="0" lang="en-US" sz="1800" spc="-1" strike="noStrike">
                <a:solidFill>
                  <a:srgbClr val="000000"/>
                </a:solidFill>
                <a:latin typeface="Arial"/>
                <a:ea typeface="Times New Roman"/>
              </a:rPr>
              <a:t>Creation of software package in other languages</a:t>
            </a:r>
            <a:endParaRPr b="0" lang="en-US" sz="1800" spc="-1" strike="noStrike">
              <a:latin typeface="Arial"/>
            </a:endParaRPr>
          </a:p>
          <a:p>
            <a:pPr marL="343080" indent="-342000">
              <a:lnSpc>
                <a:spcPct val="100000"/>
              </a:lnSpc>
              <a:buClr>
                <a:srgbClr val="000000"/>
              </a:buClr>
              <a:buFont typeface="Symbol"/>
              <a:buChar char=""/>
              <a:tabLst>
                <a:tab algn="l" pos="0"/>
              </a:tabLst>
            </a:pPr>
            <a:r>
              <a:rPr b="0" lang="en-US" sz="1800" spc="-1" strike="noStrike">
                <a:solidFill>
                  <a:srgbClr val="000000"/>
                </a:solidFill>
                <a:latin typeface="Arial"/>
                <a:ea typeface="Times New Roman"/>
              </a:rPr>
              <a:t>Request for new features evaluated; possibly incorporated into next release</a:t>
            </a:r>
            <a:endParaRPr b="0" lang="en-US" sz="1800" spc="-1" strike="noStrike">
              <a:latin typeface="Arial"/>
            </a:endParaRPr>
          </a:p>
          <a:p>
            <a:pPr marL="343080" indent="-342000">
              <a:lnSpc>
                <a:spcPct val="100000"/>
              </a:lnSpc>
              <a:buClr>
                <a:srgbClr val="000000"/>
              </a:buClr>
              <a:buFont typeface="Symbol"/>
              <a:buChar char=""/>
              <a:tabLst>
                <a:tab algn="l" pos="0"/>
              </a:tabLst>
            </a:pPr>
            <a:r>
              <a:rPr b="0" lang="en-US" sz="1800" spc="-1" strike="noStrike">
                <a:solidFill>
                  <a:srgbClr val="000000"/>
                </a:solidFill>
                <a:latin typeface="Arial"/>
                <a:ea typeface="Times New Roman"/>
              </a:rPr>
              <a:t>Bug report evaluation, prioritized and response via the company’s regular update cycle</a:t>
            </a:r>
            <a:endParaRPr b="0" lang="en-US" sz="1800" spc="-1" strike="noStrike">
              <a:latin typeface="Arial"/>
            </a:endParaRPr>
          </a:p>
          <a:p>
            <a:pPr marL="343080" indent="-342000">
              <a:lnSpc>
                <a:spcPct val="100000"/>
              </a:lnSpc>
              <a:buClr>
                <a:srgbClr val="000000"/>
              </a:buClr>
              <a:buFont typeface="Symbol"/>
              <a:buChar char=""/>
              <a:tabLst>
                <a:tab algn="l" pos="0"/>
              </a:tabLst>
            </a:pPr>
            <a:r>
              <a:rPr b="0" lang="en-US" sz="1800" spc="-1" strike="noStrike">
                <a:solidFill>
                  <a:srgbClr val="000000"/>
                </a:solidFill>
                <a:latin typeface="Arial"/>
                <a:ea typeface="Times New Roman"/>
              </a:rPr>
              <a:t>Capacity of server, database and network upgraded as necessary</a:t>
            </a:r>
            <a:endParaRPr b="0" lang="en-US" sz="1800" spc="-1" strike="noStrike">
              <a:latin typeface="Arial"/>
            </a:endParaRPr>
          </a:p>
          <a:p>
            <a:pPr marL="343080" indent="-342000">
              <a:lnSpc>
                <a:spcPct val="100000"/>
              </a:lnSpc>
              <a:buClr>
                <a:srgbClr val="000000"/>
              </a:buClr>
              <a:buFont typeface="Symbol"/>
              <a:buChar char=""/>
              <a:tabLst>
                <a:tab algn="l" pos="0"/>
              </a:tabLst>
            </a:pPr>
            <a:r>
              <a:rPr b="0" lang="en-US" sz="1800" spc="-1" strike="noStrike">
                <a:solidFill>
                  <a:srgbClr val="000000"/>
                </a:solidFill>
                <a:latin typeface="Arial"/>
                <a:ea typeface="Times New Roman"/>
              </a:rPr>
              <a:t>Incorporation of updates into new languages per company decision to adopt additional languages</a:t>
            </a:r>
            <a:endParaRPr b="0" lang="en-US" sz="1800" spc="-1" strike="noStrike">
              <a:latin typeface="Arial"/>
            </a:endParaRPr>
          </a:p>
        </p:txBody>
      </p:sp>
      <p:pic>
        <p:nvPicPr>
          <p:cNvPr id="160"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54000" p14:dur="2000"/>
    </mc:Choice>
    <mc:Fallback>
      <p:transition spd="slow" advTm="54000"/>
    </mc:Fallback>
  </mc:AlternateContent>
  <p:timing>
    <p:tnLst>
      <p:par>
        <p:cTn id="143" dur="indefinite" restart="never" nodeType="tmRoot">
          <p:childTnLst>
            <p:seq>
              <p:cTn id="144" dur="indefinite" nodeType="mainSeq">
                <p:childTnLst>
                  <p:par>
                    <p:cTn id="145" fill="hold">
                      <p:stCondLst>
                        <p:cond delay="0"/>
                      </p:stCondLst>
                      <p:childTnLst>
                        <p:par>
                          <p:cTn id="146" fill="hold">
                            <p:stCondLst>
                              <p:cond delay="0"/>
                            </p:stCondLst>
                            <p:childTnLst>
                              <p:par>
                                <p:cTn id="147" nodeType="afterEffect" fill="hold" presetClass="mediacall">
                                  <p:stCondLst>
                                    <p:cond delay="0"/>
                                  </p:stCondLst>
                                  <p:childTnLst>
                                    <p:cmd type="call">
                                      <p:cBhvr>
                                        <p:cTn id="148" dur="1" fill="hold"/>
                                        <p:tgtEl>
                                          <p:spTgt spid="16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Title 1"/>
          <p:cNvSpPr/>
          <p:nvPr/>
        </p:nvSpPr>
        <p:spPr>
          <a:xfrm>
            <a:off x="838080" y="259200"/>
            <a:ext cx="10514160" cy="132408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ea typeface="DejaVu Sans"/>
              </a:rPr>
              <a:t>Legal, Ethical and Cultural Considerations</a:t>
            </a:r>
            <a:endParaRPr b="0" lang="en-US" sz="4400" spc="-1" strike="noStrike">
              <a:latin typeface="Arial"/>
            </a:endParaRPr>
          </a:p>
        </p:txBody>
      </p:sp>
      <p:sp>
        <p:nvSpPr>
          <p:cNvPr id="162" name="TextBox 2"/>
          <p:cNvSpPr/>
          <p:nvPr/>
        </p:nvSpPr>
        <p:spPr>
          <a:xfrm>
            <a:off x="1763640" y="1483200"/>
            <a:ext cx="9687240" cy="47530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2400" spc="-1" strike="noStrike">
                <a:solidFill>
                  <a:srgbClr val="000000"/>
                </a:solidFill>
                <a:latin typeface="Arial"/>
                <a:ea typeface="Times New Roman"/>
              </a:rPr>
              <a:t>Legal Consideration</a:t>
            </a:r>
            <a:endParaRPr b="0" lang="en-US" sz="24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Data privacy laws domestically and abroad</a:t>
            </a:r>
            <a:endParaRPr b="0" lang="en-US" sz="18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Potential for liability risk</a:t>
            </a:r>
            <a:endParaRPr b="0" lang="en-US" sz="18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Language training certification issues for schools and businesses</a:t>
            </a:r>
            <a:endParaRPr b="0" lang="en-US" sz="1800" spc="-1" strike="noStrike">
              <a:latin typeface="Arial"/>
            </a:endParaRPr>
          </a:p>
          <a:p>
            <a:pPr>
              <a:lnSpc>
                <a:spcPct val="100000"/>
              </a:lnSpc>
            </a:pPr>
            <a:r>
              <a:rPr b="0" lang="cs-CZ" sz="1800" spc="-1" strike="noStrike">
                <a:solidFill>
                  <a:srgbClr val="000000"/>
                </a:solidFill>
                <a:latin typeface="Arial"/>
                <a:ea typeface="Times New Roman"/>
              </a:rPr>
              <a:t> </a:t>
            </a:r>
            <a:endParaRPr b="0" lang="en-US" sz="1800" spc="-1" strike="noStrike">
              <a:latin typeface="Arial"/>
            </a:endParaRPr>
          </a:p>
          <a:p>
            <a:pPr>
              <a:lnSpc>
                <a:spcPct val="100000"/>
              </a:lnSpc>
            </a:pPr>
            <a:r>
              <a:rPr b="0" lang="cs-CZ" sz="2400" spc="-1" strike="noStrike">
                <a:solidFill>
                  <a:srgbClr val="000000"/>
                </a:solidFill>
                <a:latin typeface="Arial"/>
                <a:ea typeface="Times New Roman"/>
              </a:rPr>
              <a:t>Ethical Considerations</a:t>
            </a:r>
            <a:endParaRPr b="0" lang="en-US" sz="24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Impact on non-adult language learners from language learning scenarios</a:t>
            </a:r>
            <a:endParaRPr b="0" lang="en-US" sz="18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Confidentiality of user information</a:t>
            </a:r>
            <a:endParaRPr b="0" lang="en-US" sz="18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Prompt feedback to customer concerns</a:t>
            </a:r>
            <a:endParaRPr b="0" lang="en-US" sz="1800" spc="-1" strike="noStrike">
              <a:latin typeface="Arial"/>
            </a:endParaRPr>
          </a:p>
          <a:p>
            <a:pPr>
              <a:lnSpc>
                <a:spcPct val="100000"/>
              </a:lnSpc>
            </a:pPr>
            <a:r>
              <a:rPr b="0" lang="cs-CZ" sz="1800" spc="-1" strike="noStrike">
                <a:solidFill>
                  <a:srgbClr val="000000"/>
                </a:solidFill>
                <a:latin typeface="Arial"/>
                <a:ea typeface="Times New Roman"/>
              </a:rPr>
              <a:t> </a:t>
            </a:r>
            <a:endParaRPr b="0" lang="en-US" sz="1800" spc="-1" strike="noStrike">
              <a:latin typeface="Arial"/>
            </a:endParaRPr>
          </a:p>
          <a:p>
            <a:pPr>
              <a:lnSpc>
                <a:spcPct val="100000"/>
              </a:lnSpc>
            </a:pPr>
            <a:r>
              <a:rPr b="0" lang="cs-CZ" sz="1800" spc="-1" strike="noStrike">
                <a:solidFill>
                  <a:srgbClr val="000000"/>
                </a:solidFill>
                <a:latin typeface="Arial"/>
                <a:ea typeface="Times New Roman"/>
              </a:rPr>
              <a:t> </a:t>
            </a:r>
            <a:endParaRPr b="0" lang="en-US" sz="1800" spc="-1" strike="noStrike">
              <a:latin typeface="Arial"/>
            </a:endParaRPr>
          </a:p>
          <a:p>
            <a:pPr>
              <a:lnSpc>
                <a:spcPct val="100000"/>
              </a:lnSpc>
            </a:pPr>
            <a:r>
              <a:rPr b="0" lang="cs-CZ" sz="2400" spc="-1" strike="noStrike">
                <a:solidFill>
                  <a:srgbClr val="000000"/>
                </a:solidFill>
                <a:latin typeface="Arial"/>
                <a:ea typeface="Times New Roman"/>
              </a:rPr>
              <a:t>Cultural Considerations</a:t>
            </a:r>
            <a:endParaRPr b="0" lang="en-US" sz="24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Reaction of cultural groups towards language-learning scenarios</a:t>
            </a:r>
            <a:endParaRPr b="0" lang="en-US" sz="18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Inclusion of a variety of cultural groups in language-learning scenarios</a:t>
            </a:r>
            <a:endParaRPr b="0" lang="en-US" sz="1800" spc="-1" strike="noStrike">
              <a:latin typeface="Arial"/>
            </a:endParaRPr>
          </a:p>
          <a:p>
            <a:pPr marL="343080" indent="-342000">
              <a:lnSpc>
                <a:spcPct val="100000"/>
              </a:lnSpc>
              <a:buClr>
                <a:srgbClr val="000000"/>
              </a:buClr>
              <a:buFont typeface="Symbol"/>
              <a:buChar char=""/>
            </a:pPr>
            <a:r>
              <a:rPr b="0" lang="cs-CZ" sz="1800" spc="-1" strike="noStrike">
                <a:solidFill>
                  <a:srgbClr val="000000"/>
                </a:solidFill>
                <a:latin typeface="Arial"/>
                <a:ea typeface="Times New Roman"/>
              </a:rPr>
              <a:t>Behavior of Rosetta Stone staff and employees towards various cultural groups during project implementation</a:t>
            </a:r>
            <a:endParaRPr b="0" lang="en-US" sz="1800" spc="-1" strike="noStrike">
              <a:latin typeface="Arial"/>
            </a:endParaRPr>
          </a:p>
        </p:txBody>
      </p:sp>
      <p:pic>
        <p:nvPicPr>
          <p:cNvPr id="163"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57000" p14:dur="2000"/>
    </mc:Choice>
    <mc:Fallback>
      <p:transition spd="slow" advTm="57000"/>
    </mc:Fallback>
  </mc:AlternateContent>
  <p:timing>
    <p:tnLst>
      <p:par>
        <p:cTn id="149" dur="indefinite" restart="never" nodeType="tmRoot">
          <p:childTnLst>
            <p:seq>
              <p:cTn id="150" dur="indefinite" nodeType="mainSeq">
                <p:childTnLst>
                  <p:par>
                    <p:cTn id="151" fill="hold">
                      <p:stCondLst>
                        <p:cond delay="0"/>
                      </p:stCondLst>
                      <p:childTnLst>
                        <p:par>
                          <p:cTn id="152" fill="hold">
                            <p:stCondLst>
                              <p:cond delay="0"/>
                            </p:stCondLst>
                            <p:childTnLst>
                              <p:par>
                                <p:cTn id="153" nodeType="afterEffect" fill="hold" presetClass="mediacall">
                                  <p:stCondLst>
                                    <p:cond delay="0"/>
                                  </p:stCondLst>
                                  <p:childTnLst>
                                    <p:cmd type="call">
                                      <p:cBhvr>
                                        <p:cTn id="154" dur="1" fill="hold"/>
                                        <p:tgtEl>
                                          <p:spTgt spid="16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Title 1"/>
          <p:cNvSpPr txBox="1"/>
          <p:nvPr/>
        </p:nvSpPr>
        <p:spPr>
          <a:xfrm>
            <a:off x="838080" y="147240"/>
            <a:ext cx="10515240" cy="1325160"/>
          </a:xfrm>
          <a:prstGeom prst="rect">
            <a:avLst/>
          </a:prstGeom>
          <a:noFill/>
          <a:ln w="0">
            <a:noFill/>
          </a:ln>
        </p:spPr>
        <p:txBody>
          <a:bodyPr anchor="ctr">
            <a:noAutofit/>
          </a:bodyPr>
          <a:p>
            <a:pPr algn="ctr">
              <a:lnSpc>
                <a:spcPct val="90000"/>
              </a:lnSpc>
            </a:pPr>
            <a:r>
              <a:rPr b="0" lang="en-US" sz="4400" spc="-1" strike="noStrike">
                <a:solidFill>
                  <a:srgbClr val="000000"/>
                </a:solidFill>
                <a:latin typeface="Calibri Light"/>
              </a:rPr>
              <a:t>Incorporation of Feedback</a:t>
            </a:r>
            <a:endParaRPr b="0" lang="en-US" sz="4400" spc="-1" strike="noStrike">
              <a:solidFill>
                <a:srgbClr val="000000"/>
              </a:solidFill>
              <a:latin typeface="Calibri"/>
            </a:endParaRPr>
          </a:p>
        </p:txBody>
      </p:sp>
      <p:sp>
        <p:nvSpPr>
          <p:cNvPr id="165" name="Content Placeholder 2"/>
          <p:cNvSpPr txBox="1"/>
          <p:nvPr/>
        </p:nvSpPr>
        <p:spPr>
          <a:xfrm>
            <a:off x="838080" y="1649160"/>
            <a:ext cx="10515240" cy="4843080"/>
          </a:xfrm>
          <a:prstGeom prst="rect">
            <a:avLst/>
          </a:prstGeom>
          <a:noFill/>
          <a:ln w="0">
            <a:noFill/>
          </a:ln>
        </p:spPr>
        <p:txBody>
          <a:bodyPr>
            <a:noAutofit/>
          </a:bodyPr>
          <a:p>
            <a:pPr marL="228600" indent="-228240">
              <a:lnSpc>
                <a:spcPct val="90000"/>
              </a:lnSpc>
              <a:spcBef>
                <a:spcPts val="1001"/>
              </a:spcBef>
              <a:buClr>
                <a:srgbClr val="000000"/>
              </a:buClr>
              <a:buFont typeface="Arial"/>
              <a:buChar char="•"/>
            </a:pPr>
            <a:r>
              <a:rPr b="0" lang="en-US" sz="1900" spc="-1" strike="noStrike">
                <a:solidFill>
                  <a:srgbClr val="000000"/>
                </a:solidFill>
                <a:latin typeface="Calibri"/>
              </a:rPr>
              <a:t>Robert Nunez suggested using AI (Artificial Intelligence) to track user performance.  From there, it could be used to personalize tests towards the goal of strengthening the weaknesses of the language learner.  Evaluating the current platform, I’ve decided the current software platform does an adequate job of retesting the learner on his or her weak areas.</a:t>
            </a:r>
            <a:endParaRPr b="0" lang="en-US" sz="1900" spc="-1" strike="noStrike">
              <a:solidFill>
                <a:srgbClr val="000000"/>
              </a:solidFill>
              <a:latin typeface="Calibri"/>
            </a:endParaRPr>
          </a:p>
          <a:p>
            <a:pPr>
              <a:lnSpc>
                <a:spcPct val="90000"/>
              </a:lnSpc>
              <a:spcBef>
                <a:spcPts val="1001"/>
              </a:spcBef>
            </a:pPr>
            <a:endParaRPr b="0" lang="en-US" sz="19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1900" spc="-1" strike="noStrike">
                <a:solidFill>
                  <a:srgbClr val="000000"/>
                </a:solidFill>
                <a:latin typeface="Calibri"/>
              </a:rPr>
              <a:t>James Baldemor suggested that acronyms like GUI (for Graphical User Interface) be spelled out.  This is because of the likelihood of people not readily understanding the word that each letter of the acronym is meant to represent.  I agreed that it would be advantageous to spell it out.  So I went back to look for the first occurrence of each acronym and that’s where I spelled it out</a:t>
            </a:r>
            <a:endParaRPr b="0" lang="en-US" sz="1900" spc="-1" strike="noStrike">
              <a:solidFill>
                <a:srgbClr val="000000"/>
              </a:solidFill>
              <a:latin typeface="Calibri"/>
            </a:endParaRPr>
          </a:p>
          <a:p>
            <a:pPr>
              <a:lnSpc>
                <a:spcPct val="90000"/>
              </a:lnSpc>
              <a:spcBef>
                <a:spcPts val="1001"/>
              </a:spcBef>
            </a:pPr>
            <a:endParaRPr b="0" lang="en-US" sz="19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1900" spc="-1" strike="noStrike">
                <a:solidFill>
                  <a:srgbClr val="000000"/>
                </a:solidFill>
                <a:latin typeface="Calibri"/>
              </a:rPr>
              <a:t>James Baldemor also suggested editing the schedule and Gantt chart in order to make it more concise.  I abbreviated the work package names in order to make them all fit on one line.  I also checked software tools that would make the Gantt chart’s timeline narrower while retaining visual clarity.  Thus I was able to accomplish his suggestion to make both schedule &amp; Gantt chart fit on one slide.</a:t>
            </a:r>
            <a:endParaRPr b="0" lang="en-US" sz="1900" spc="-1" strike="noStrike">
              <a:solidFill>
                <a:srgbClr val="000000"/>
              </a:solidFill>
              <a:latin typeface="Calibri"/>
            </a:endParaRPr>
          </a:p>
        </p:txBody>
      </p:sp>
      <p:pic>
        <p:nvPicPr>
          <p:cNvPr id="166"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74000" p14:dur="2000"/>
    </mc:Choice>
    <mc:Fallback>
      <p:transition spd="slow" advTm="74000"/>
    </mc:Fallback>
  </mc:AlternateContent>
  <p:timing>
    <p:tnLst>
      <p:par>
        <p:cTn id="155" dur="indefinite" restart="never" nodeType="tmRoot">
          <p:childTnLst>
            <p:seq>
              <p:cTn id="156" dur="indefinite" nodeType="mainSeq">
                <p:childTnLst>
                  <p:par>
                    <p:cTn id="157" fill="hold">
                      <p:stCondLst>
                        <p:cond delay="0"/>
                      </p:stCondLst>
                      <p:childTnLst>
                        <p:par>
                          <p:cTn id="158" fill="hold">
                            <p:stCondLst>
                              <p:cond delay="0"/>
                            </p:stCondLst>
                            <p:childTnLst>
                              <p:par>
                                <p:cTn id="159" nodeType="afterEffect" fill="hold" presetClass="mediacall">
                                  <p:stCondLst>
                                    <p:cond delay="0"/>
                                  </p:stCondLst>
                                  <p:childTnLst>
                                    <p:cmd type="call">
                                      <p:cBhvr>
                                        <p:cTn id="160" dur="1" fill="hold"/>
                                        <p:tgtEl>
                                          <p:spTgt spid="16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itle 1"/>
          <p:cNvSpPr txBox="1"/>
          <p:nvPr/>
        </p:nvSpPr>
        <p:spPr>
          <a:xfrm>
            <a:off x="838080" y="365040"/>
            <a:ext cx="10515240" cy="1325160"/>
          </a:xfrm>
          <a:prstGeom prst="rect">
            <a:avLst/>
          </a:prstGeom>
          <a:noFill/>
          <a:ln w="0">
            <a:noFill/>
          </a:ln>
        </p:spPr>
        <p:txBody>
          <a:bodyPr anchor="ctr">
            <a:noAutofit/>
          </a:bodyPr>
          <a:p>
            <a:pPr algn="ctr">
              <a:lnSpc>
                <a:spcPct val="90000"/>
              </a:lnSpc>
            </a:pPr>
            <a:r>
              <a:rPr b="0" lang="en-US" sz="4400" spc="-1" strike="noStrike">
                <a:solidFill>
                  <a:srgbClr val="000000"/>
                </a:solidFill>
                <a:latin typeface="Calibri Light"/>
              </a:rPr>
              <a:t>Career Readiness</a:t>
            </a:r>
            <a:endParaRPr b="0" lang="en-US" sz="4400" spc="-1" strike="noStrike">
              <a:solidFill>
                <a:srgbClr val="000000"/>
              </a:solidFill>
              <a:latin typeface="Calibri"/>
            </a:endParaRPr>
          </a:p>
        </p:txBody>
      </p:sp>
      <p:sp>
        <p:nvSpPr>
          <p:cNvPr id="168" name="Content Placeholder 2"/>
          <p:cNvSpPr txBox="1"/>
          <p:nvPr/>
        </p:nvSpPr>
        <p:spPr>
          <a:xfrm>
            <a:off x="691200" y="1814760"/>
            <a:ext cx="10515240" cy="4350960"/>
          </a:xfrm>
          <a:prstGeom prst="rect">
            <a:avLst/>
          </a:prstGeom>
          <a:noFill/>
          <a:ln w="0">
            <a:noFill/>
          </a:ln>
        </p:spPr>
        <p:txBody>
          <a:bodyPr>
            <a:normAutofit/>
          </a:bodyPr>
          <a:p>
            <a:pPr>
              <a:lnSpc>
                <a:spcPct val="90000"/>
              </a:lnSpc>
              <a:spcBef>
                <a:spcPts val="1001"/>
              </a:spcBef>
              <a:tabLst>
                <a:tab algn="l" pos="0"/>
              </a:tabLst>
            </a:pPr>
            <a:r>
              <a:rPr b="0" lang="en-US" sz="2800" spc="-1" strike="noStrike">
                <a:solidFill>
                  <a:srgbClr val="000000"/>
                </a:solidFill>
                <a:latin typeface="Calibri"/>
              </a:rPr>
              <a:t>My career goal: software developer</a:t>
            </a:r>
            <a:endParaRPr b="0" lang="en-US" sz="2800" spc="-1" strike="noStrike">
              <a:solidFill>
                <a:srgbClr val="000000"/>
              </a:solidFill>
              <a:latin typeface="Calibri"/>
            </a:endParaRPr>
          </a:p>
          <a:p>
            <a:pPr>
              <a:lnSpc>
                <a:spcPct val="90000"/>
              </a:lnSpc>
              <a:spcBef>
                <a:spcPts val="1001"/>
              </a:spcBef>
              <a:tabLst>
                <a:tab algn="l" pos="0"/>
              </a:tabLst>
            </a:pPr>
            <a:r>
              <a:rPr b="0" lang="en-US" sz="2800" spc="-1" strike="noStrike">
                <a:solidFill>
                  <a:srgbClr val="000000"/>
                </a:solidFill>
                <a:latin typeface="Calibri"/>
              </a:rPr>
              <a:t>Career skills learned or enhanced by the project:</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tabLst>
                <a:tab algn="l" pos="0"/>
              </a:tabLst>
            </a:pPr>
            <a:r>
              <a:rPr b="0" lang="en-US" sz="2000" spc="-1" strike="noStrike">
                <a:solidFill>
                  <a:srgbClr val="000000"/>
                </a:solidFill>
                <a:latin typeface="Calibri"/>
              </a:rPr>
              <a:t>Evaluating an area of technology and identifying potential improvements.</a:t>
            </a:r>
            <a:endParaRPr b="0" lang="en-US" sz="2000" spc="-1" strike="noStrike">
              <a:solidFill>
                <a:srgbClr val="000000"/>
              </a:solidFill>
              <a:latin typeface="Calibri"/>
            </a:endParaRPr>
          </a:p>
          <a:p>
            <a:pPr lvl="1" marL="685800" indent="-228240">
              <a:lnSpc>
                <a:spcPct val="90000"/>
              </a:lnSpc>
              <a:spcBef>
                <a:spcPts val="499"/>
              </a:spcBef>
              <a:buClr>
                <a:srgbClr val="000000"/>
              </a:buClr>
              <a:buFont typeface="Arial"/>
              <a:buChar char="•"/>
              <a:tabLst>
                <a:tab algn="l" pos="0"/>
              </a:tabLst>
            </a:pPr>
            <a:r>
              <a:rPr b="0" lang="en-US" sz="2000" spc="-1" strike="noStrike">
                <a:solidFill>
                  <a:srgbClr val="000000"/>
                </a:solidFill>
                <a:latin typeface="Calibri"/>
              </a:rPr>
              <a:t>Collaborating with others to refine the quality of a project presentation</a:t>
            </a:r>
            <a:endParaRPr b="0" lang="en-US" sz="2000" spc="-1" strike="noStrike">
              <a:solidFill>
                <a:srgbClr val="000000"/>
              </a:solidFill>
              <a:latin typeface="Calibri"/>
            </a:endParaRPr>
          </a:p>
          <a:p>
            <a:pPr lvl="1" marL="685800" indent="-228240">
              <a:lnSpc>
                <a:spcPct val="90000"/>
              </a:lnSpc>
              <a:spcBef>
                <a:spcPts val="499"/>
              </a:spcBef>
              <a:buClr>
                <a:srgbClr val="000000"/>
              </a:buClr>
              <a:buFont typeface="Arial"/>
              <a:buChar char="•"/>
              <a:tabLst>
                <a:tab algn="l" pos="0"/>
              </a:tabLst>
            </a:pPr>
            <a:r>
              <a:rPr b="0" lang="en-US" sz="2000" spc="-1" strike="noStrike">
                <a:solidFill>
                  <a:srgbClr val="000000"/>
                </a:solidFill>
                <a:latin typeface="Calibri"/>
              </a:rPr>
              <a:t>Assess different technology approaches for a project and choosing the best one</a:t>
            </a:r>
            <a:endParaRPr b="0" lang="en-US" sz="2000" spc="-1" strike="noStrike">
              <a:solidFill>
                <a:srgbClr val="000000"/>
              </a:solidFill>
              <a:latin typeface="Calibri"/>
            </a:endParaRPr>
          </a:p>
          <a:p>
            <a:pPr lvl="1" marL="685800" indent="-228240">
              <a:lnSpc>
                <a:spcPct val="90000"/>
              </a:lnSpc>
              <a:spcBef>
                <a:spcPts val="499"/>
              </a:spcBef>
              <a:buClr>
                <a:srgbClr val="000000"/>
              </a:buClr>
              <a:buFont typeface="Arial"/>
              <a:buChar char="•"/>
              <a:tabLst>
                <a:tab algn="l" pos="0"/>
              </a:tabLst>
            </a:pPr>
            <a:r>
              <a:rPr b="0" lang="en-US" sz="2000" spc="-1" strike="noStrike">
                <a:solidFill>
                  <a:srgbClr val="000000"/>
                </a:solidFill>
                <a:latin typeface="Calibri"/>
              </a:rPr>
              <a:t>Developing a plan to implement a project</a:t>
            </a:r>
            <a:endParaRPr b="0" lang="en-US" sz="2000" spc="-1" strike="noStrike">
              <a:solidFill>
                <a:srgbClr val="000000"/>
              </a:solidFill>
              <a:latin typeface="Calibri"/>
            </a:endParaRPr>
          </a:p>
          <a:p>
            <a:pPr>
              <a:lnSpc>
                <a:spcPct val="90000"/>
              </a:lnSpc>
              <a:spcBef>
                <a:spcPts val="1001"/>
              </a:spcBef>
              <a:tabLst>
                <a:tab algn="l" pos="0"/>
              </a:tabLst>
            </a:pPr>
            <a:r>
              <a:rPr b="0" lang="en-US" sz="3200" spc="-1" strike="noStrike">
                <a:solidFill>
                  <a:srgbClr val="000000"/>
                </a:solidFill>
                <a:latin typeface="Calibri"/>
              </a:rPr>
              <a:t>Using the project to further career goals:</a:t>
            </a:r>
            <a:endParaRPr b="0" lang="en-US" sz="3200" spc="-1" strike="noStrike">
              <a:solidFill>
                <a:srgbClr val="000000"/>
              </a:solidFill>
              <a:latin typeface="Calibri"/>
            </a:endParaRPr>
          </a:p>
          <a:p>
            <a:pPr lvl="1" marL="685800" indent="-228240">
              <a:lnSpc>
                <a:spcPct val="90000"/>
              </a:lnSpc>
              <a:spcBef>
                <a:spcPts val="499"/>
              </a:spcBef>
              <a:buClr>
                <a:srgbClr val="000000"/>
              </a:buClr>
              <a:buFont typeface="Arial"/>
              <a:buChar char="•"/>
              <a:tabLst>
                <a:tab algn="l" pos="0"/>
              </a:tabLst>
            </a:pPr>
            <a:r>
              <a:rPr b="0" lang="en-US" sz="2000" spc="-1" strike="noStrike">
                <a:solidFill>
                  <a:srgbClr val="000000"/>
                </a:solidFill>
                <a:latin typeface="Calibri"/>
              </a:rPr>
              <a:t>Post project on my career portfolios website at </a:t>
            </a:r>
            <a:r>
              <a:rPr b="0" lang="en-US" sz="2000" spc="-1" strike="noStrike" u="sng">
                <a:solidFill>
                  <a:srgbClr val="0563c1"/>
                </a:solidFill>
                <a:uFillTx/>
                <a:latin typeface="Calibri"/>
                <a:hlinkClick r:id="rId1"/>
              </a:rPr>
              <a:t>https://www.elevatedandsuspended.me</a:t>
            </a:r>
            <a:endParaRPr b="0" lang="en-US" sz="2000" spc="-1" strike="noStrike">
              <a:solidFill>
                <a:srgbClr val="000000"/>
              </a:solidFill>
              <a:latin typeface="Calibri"/>
            </a:endParaRPr>
          </a:p>
          <a:p>
            <a:pPr lvl="1" marL="685800" indent="-228240">
              <a:lnSpc>
                <a:spcPct val="90000"/>
              </a:lnSpc>
              <a:spcBef>
                <a:spcPts val="499"/>
              </a:spcBef>
              <a:buClr>
                <a:srgbClr val="000000"/>
              </a:buClr>
              <a:buFont typeface="Arial"/>
              <a:buChar char="•"/>
              <a:tabLst>
                <a:tab algn="l" pos="0"/>
              </a:tabLst>
            </a:pPr>
            <a:r>
              <a:rPr b="0" lang="en-US" sz="2000" spc="-1" strike="noStrike">
                <a:solidFill>
                  <a:srgbClr val="000000"/>
                </a:solidFill>
                <a:latin typeface="Calibri"/>
              </a:rPr>
              <a:t>Update my LinkedIn profile with a link to the project</a:t>
            </a:r>
            <a:endParaRPr b="0" lang="en-US" sz="2000" spc="-1" strike="noStrike">
              <a:solidFill>
                <a:srgbClr val="000000"/>
              </a:solidFill>
              <a:latin typeface="Calibri"/>
            </a:endParaRPr>
          </a:p>
          <a:p>
            <a:pPr lvl="1" marL="685800" indent="-228240">
              <a:lnSpc>
                <a:spcPct val="90000"/>
              </a:lnSpc>
              <a:spcBef>
                <a:spcPts val="499"/>
              </a:spcBef>
              <a:buClr>
                <a:srgbClr val="000000"/>
              </a:buClr>
              <a:buFont typeface="Arial"/>
              <a:buChar char="•"/>
              <a:tabLst>
                <a:tab algn="l" pos="0"/>
              </a:tabLst>
            </a:pPr>
            <a:r>
              <a:rPr b="0" lang="en-US" sz="2000" spc="-1" strike="noStrike">
                <a:solidFill>
                  <a:srgbClr val="000000"/>
                </a:solidFill>
                <a:latin typeface="Calibri"/>
              </a:rPr>
              <a:t>Prepare to discuss the project with potential employers</a:t>
            </a:r>
            <a:endParaRPr b="0" lang="en-US" sz="2000" spc="-1" strike="noStrike">
              <a:solidFill>
                <a:srgbClr val="000000"/>
              </a:solidFill>
              <a:latin typeface="Calibri"/>
            </a:endParaRPr>
          </a:p>
          <a:p>
            <a:pPr>
              <a:lnSpc>
                <a:spcPct val="90000"/>
              </a:lnSpc>
              <a:spcBef>
                <a:spcPts val="1001"/>
              </a:spcBef>
              <a:tabLst>
                <a:tab algn="l" pos="0"/>
              </a:tabLst>
            </a:pPr>
            <a:endParaRPr b="0" lang="en-US" sz="2000" spc="-1" strike="noStrike">
              <a:solidFill>
                <a:srgbClr val="000000"/>
              </a:solidFill>
              <a:latin typeface="Calibri"/>
            </a:endParaRPr>
          </a:p>
        </p:txBody>
      </p:sp>
      <p:pic>
        <p:nvPicPr>
          <p:cNvPr id="169" name="" descr="">
            <a:hlinkClick r:id="" action="ppaction://media"/>
          </p:cNvPr>
          <p:cNvPicPr/>
          <p:nvPr>
            <a:audioFile r:link="rId2"/>
            <p:extLst>
              <p:ext uri="{DAA4B4D4-6D71-4841-9C94-3DE7FCFB9230}">
                <p14:media r:embed="rId3"/>
              </p:ext>
            </p:extLst>
          </p:nvPr>
        </p:nvPicPr>
        <p:blipFill>
          <a:blip r:embed="rId4"/>
        </p:blipFill>
        <p:spPr>
          <a:xfrm>
            <a:off x="11226960" y="5892840"/>
            <a:ext cx="812520" cy="812520"/>
          </a:xfrm>
          <a:prstGeom prst="rect">
            <a:avLst/>
          </a:prstGeom>
          <a:ln w="0">
            <a:noFill/>
          </a:ln>
        </p:spPr>
      </p:pic>
    </p:spTree>
  </p:cSld>
  <mc:AlternateContent>
    <mc:Choice Requires="p14">
      <p:transition spd="slow" advTm="46000" p14:dur="2000"/>
    </mc:Choice>
    <mc:Fallback>
      <p:transition spd="slow" advTm="46000"/>
    </mc:Fallback>
  </mc:AlternateContent>
  <p:timing>
    <p:tnLst>
      <p:par>
        <p:cTn id="161" dur="indefinite" restart="never" nodeType="tmRoot">
          <p:childTnLst>
            <p:seq>
              <p:cTn id="162" dur="indefinite" nodeType="mainSeq">
                <p:childTnLst>
                  <p:par>
                    <p:cTn id="163" fill="hold">
                      <p:stCondLst>
                        <p:cond delay="0"/>
                      </p:stCondLst>
                      <p:childTnLst>
                        <p:par>
                          <p:cTn id="164" fill="hold">
                            <p:stCondLst>
                              <p:cond delay="0"/>
                            </p:stCondLst>
                            <p:childTnLst>
                              <p:par>
                                <p:cTn id="165" nodeType="afterEffect" fill="hold" presetClass="mediacall">
                                  <p:stCondLst>
                                    <p:cond delay="0"/>
                                  </p:stCondLst>
                                  <p:childTnLst>
                                    <p:cmd type="call">
                                      <p:cBhvr>
                                        <p:cTn id="166" dur="1" fill="hold"/>
                                        <p:tgtEl>
                                          <p:spTgt spid="16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itle 1"/>
          <p:cNvSpPr txBox="1"/>
          <p:nvPr/>
        </p:nvSpPr>
        <p:spPr>
          <a:xfrm>
            <a:off x="838080" y="365040"/>
            <a:ext cx="10515240" cy="1325160"/>
          </a:xfrm>
          <a:prstGeom prst="rect">
            <a:avLst/>
          </a:prstGeom>
          <a:noFill/>
          <a:ln w="0">
            <a:noFill/>
          </a:ln>
        </p:spPr>
        <p:txBody>
          <a:bodyPr anchor="ctr">
            <a:noAutofit/>
          </a:bodyPr>
          <a:p>
            <a:pPr algn="ctr">
              <a:lnSpc>
                <a:spcPct val="90000"/>
              </a:lnSpc>
            </a:pPr>
            <a:r>
              <a:rPr b="0" lang="en-US" sz="4400" spc="-1" strike="noStrike">
                <a:solidFill>
                  <a:srgbClr val="000000"/>
                </a:solidFill>
                <a:latin typeface="Calibri Light"/>
              </a:rPr>
              <a:t>Conclusion</a:t>
            </a:r>
            <a:endParaRPr b="0" lang="en-US" sz="4400" spc="-1" strike="noStrike">
              <a:solidFill>
                <a:srgbClr val="000000"/>
              </a:solidFill>
              <a:latin typeface="Calibri"/>
            </a:endParaRPr>
          </a:p>
        </p:txBody>
      </p:sp>
      <p:sp>
        <p:nvSpPr>
          <p:cNvPr id="171" name="Content Placeholder 2"/>
          <p:cNvSpPr txBox="1"/>
          <p:nvPr/>
        </p:nvSpPr>
        <p:spPr>
          <a:xfrm>
            <a:off x="838080" y="1847520"/>
            <a:ext cx="10515240" cy="4350960"/>
          </a:xfrm>
          <a:prstGeom prst="rect">
            <a:avLst/>
          </a:prstGeom>
          <a:noFill/>
          <a:ln w="0">
            <a:noFill/>
          </a:ln>
        </p:spPr>
        <p:txBody>
          <a:bodyPr>
            <a:normAutofit/>
          </a:bodyPr>
          <a:p>
            <a:pPr>
              <a:lnSpc>
                <a:spcPct val="90000"/>
              </a:lnSpc>
              <a:spcBef>
                <a:spcPts val="1001"/>
              </a:spcBef>
              <a:tabLst>
                <a:tab algn="l" pos="0"/>
              </a:tabLst>
            </a:pPr>
            <a:r>
              <a:rPr b="0" lang="en-US" sz="2400" spc="-1" strike="noStrike">
                <a:solidFill>
                  <a:srgbClr val="000000"/>
                </a:solidFill>
                <a:latin typeface="Calibri"/>
              </a:rPr>
              <a:t>Rosetta Stone can help clients achieve their language learning goals more quickly through the use of word substitution in their software program</a:t>
            </a:r>
            <a:endParaRPr b="0" lang="en-US" sz="2400" spc="-1" strike="noStrike">
              <a:solidFill>
                <a:srgbClr val="000000"/>
              </a:solidFill>
              <a:latin typeface="Calibri"/>
            </a:endParaRPr>
          </a:p>
          <a:p>
            <a:pPr>
              <a:lnSpc>
                <a:spcPct val="90000"/>
              </a:lnSpc>
              <a:spcBef>
                <a:spcPts val="1001"/>
              </a:spcBef>
              <a:tabLst>
                <a:tab algn="l" pos="0"/>
              </a:tabLst>
            </a:pPr>
            <a:r>
              <a:rPr b="0" lang="en-US" sz="2400" spc="-1" strike="noStrike">
                <a:solidFill>
                  <a:srgbClr val="000000"/>
                </a:solidFill>
                <a:latin typeface="Calibri"/>
              </a:rPr>
              <a:t>An updated Graphical User Interface (GUI) will enable the addition of drop-down lists which can show several word substitutes alternatives</a:t>
            </a:r>
            <a:endParaRPr b="0" lang="en-US" sz="2400" spc="-1" strike="noStrike">
              <a:solidFill>
                <a:srgbClr val="000000"/>
              </a:solidFill>
              <a:latin typeface="Calibri"/>
            </a:endParaRPr>
          </a:p>
          <a:p>
            <a:pPr>
              <a:lnSpc>
                <a:spcPct val="90000"/>
              </a:lnSpc>
              <a:spcBef>
                <a:spcPts val="1001"/>
              </a:spcBef>
              <a:tabLst>
                <a:tab algn="l" pos="0"/>
              </a:tabLst>
            </a:pPr>
            <a:r>
              <a:rPr b="0" lang="en-US" sz="2400" spc="-1" strike="noStrike">
                <a:solidFill>
                  <a:srgbClr val="000000"/>
                </a:solidFill>
                <a:latin typeface="Calibri"/>
              </a:rPr>
              <a:t>The updated User Interface can allow changes in grammar in be incorporated into the word substitutes</a:t>
            </a:r>
            <a:endParaRPr b="0" lang="en-US" sz="2400" spc="-1" strike="noStrike">
              <a:solidFill>
                <a:srgbClr val="000000"/>
              </a:solidFill>
              <a:latin typeface="Calibri"/>
            </a:endParaRPr>
          </a:p>
          <a:p>
            <a:pPr>
              <a:lnSpc>
                <a:spcPct val="90000"/>
              </a:lnSpc>
              <a:spcBef>
                <a:spcPts val="1001"/>
              </a:spcBef>
              <a:tabLst>
                <a:tab algn="l" pos="0"/>
              </a:tabLst>
            </a:pPr>
            <a:r>
              <a:rPr b="0" lang="en-US" sz="2400" spc="-1" strike="noStrike">
                <a:solidFill>
                  <a:srgbClr val="000000"/>
                </a:solidFill>
                <a:latin typeface="Calibri"/>
              </a:rPr>
              <a:t>Technical approach recommended is the development of a Java GUI interface which interfaces with Rosetta Stone’s current interface</a:t>
            </a:r>
            <a:endParaRPr b="0" lang="en-US" sz="2400" spc="-1" strike="noStrike">
              <a:solidFill>
                <a:srgbClr val="000000"/>
              </a:solidFill>
              <a:latin typeface="Calibri"/>
            </a:endParaRPr>
          </a:p>
          <a:p>
            <a:pPr>
              <a:lnSpc>
                <a:spcPct val="90000"/>
              </a:lnSpc>
              <a:spcBef>
                <a:spcPts val="1001"/>
              </a:spcBef>
              <a:tabLst>
                <a:tab algn="l" pos="0"/>
              </a:tabLst>
            </a:pPr>
            <a:r>
              <a:rPr b="0" lang="en-US" sz="2400" spc="-1" strike="noStrike">
                <a:solidFill>
                  <a:srgbClr val="000000"/>
                </a:solidFill>
                <a:latin typeface="Calibri"/>
              </a:rPr>
              <a:t>A high-level design for the updated user interface was presented</a:t>
            </a:r>
            <a:endParaRPr b="0" lang="en-US" sz="2400" spc="-1" strike="noStrike">
              <a:solidFill>
                <a:srgbClr val="000000"/>
              </a:solidFill>
              <a:latin typeface="Calibri"/>
            </a:endParaRPr>
          </a:p>
          <a:p>
            <a:pPr>
              <a:lnSpc>
                <a:spcPct val="90000"/>
              </a:lnSpc>
              <a:spcBef>
                <a:spcPts val="1001"/>
              </a:spcBef>
              <a:tabLst>
                <a:tab algn="l" pos="0"/>
              </a:tabLst>
            </a:pPr>
            <a:r>
              <a:rPr b="0" lang="en-US" sz="2400" spc="-1" strike="noStrike">
                <a:solidFill>
                  <a:srgbClr val="000000"/>
                </a:solidFill>
                <a:latin typeface="Calibri"/>
              </a:rPr>
              <a:t>Proposed solution can be fulfilled within 2 months</a:t>
            </a:r>
            <a:endParaRPr b="0" lang="en-US" sz="2400" spc="-1" strike="noStrike">
              <a:solidFill>
                <a:srgbClr val="000000"/>
              </a:solidFill>
              <a:latin typeface="Calibri"/>
            </a:endParaRPr>
          </a:p>
        </p:txBody>
      </p:sp>
      <p:pic>
        <p:nvPicPr>
          <p:cNvPr id="172"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46000" p14:dur="2000"/>
    </mc:Choice>
    <mc:Fallback>
      <p:transition spd="slow" advTm="46000"/>
    </mc:Fallback>
  </mc:AlternateContent>
  <p:timing>
    <p:tnLst>
      <p:par>
        <p:cTn id="167" dur="indefinite" restart="never" nodeType="tmRoot">
          <p:childTnLst>
            <p:seq>
              <p:cTn id="168" dur="indefinite" nodeType="mainSeq">
                <p:childTnLst>
                  <p:par>
                    <p:cTn id="169" fill="hold">
                      <p:stCondLst>
                        <p:cond delay="0"/>
                      </p:stCondLst>
                      <p:childTnLst>
                        <p:par>
                          <p:cTn id="170" fill="hold">
                            <p:stCondLst>
                              <p:cond delay="0"/>
                            </p:stCondLst>
                            <p:childTnLst>
                              <p:par>
                                <p:cTn id="171" nodeType="afterEffect" fill="hold" presetClass="mediacall">
                                  <p:stCondLst>
                                    <p:cond delay="0"/>
                                  </p:stCondLst>
                                  <p:childTnLst>
                                    <p:cmd type="call">
                                      <p:cBhvr>
                                        <p:cTn id="172" dur="1" fill="hold"/>
                                        <p:tgtEl>
                                          <p:spTgt spid="17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Title 1"/>
          <p:cNvSpPr txBox="1"/>
          <p:nvPr/>
        </p:nvSpPr>
        <p:spPr>
          <a:xfrm>
            <a:off x="3309120" y="370080"/>
            <a:ext cx="5094000" cy="559800"/>
          </a:xfrm>
          <a:prstGeom prst="rect">
            <a:avLst/>
          </a:prstGeom>
          <a:noFill/>
          <a:ln w="0">
            <a:noFill/>
          </a:ln>
        </p:spPr>
        <p:txBody>
          <a:bodyPr anchor="ctr">
            <a:normAutofit fontScale="88000"/>
          </a:bodyPr>
          <a:p>
            <a:pPr algn="ctr">
              <a:lnSpc>
                <a:spcPct val="90000"/>
              </a:lnSpc>
            </a:pPr>
            <a:r>
              <a:rPr b="0" lang="en-US" sz="4400" spc="-1" strike="noStrike">
                <a:solidFill>
                  <a:srgbClr val="000000"/>
                </a:solidFill>
                <a:latin typeface="Calibri Light"/>
              </a:rPr>
              <a:t>References  - Part 1</a:t>
            </a:r>
            <a:endParaRPr b="0" lang="en-US" sz="4400" spc="-1" strike="noStrike">
              <a:solidFill>
                <a:srgbClr val="000000"/>
              </a:solidFill>
              <a:latin typeface="Calibri"/>
            </a:endParaRPr>
          </a:p>
        </p:txBody>
      </p:sp>
      <p:sp>
        <p:nvSpPr>
          <p:cNvPr id="174" name="Content Placeholder 2"/>
          <p:cNvSpPr txBox="1"/>
          <p:nvPr/>
        </p:nvSpPr>
        <p:spPr>
          <a:xfrm>
            <a:off x="729360" y="1346760"/>
            <a:ext cx="10515240" cy="5140800"/>
          </a:xfrm>
          <a:prstGeom prst="rect">
            <a:avLst/>
          </a:prstGeom>
          <a:noFill/>
          <a:ln w="0">
            <a:noFill/>
          </a:ln>
        </p:spPr>
        <p:txBody>
          <a:bodyPr>
            <a:noAutofit/>
          </a:bodyPr>
          <a:p>
            <a:pPr>
              <a:lnSpc>
                <a:spcPct val="90000"/>
              </a:lnSpc>
              <a:tabLst>
                <a:tab algn="l" pos="0"/>
              </a:tabLst>
            </a:pPr>
            <a:r>
              <a:rPr b="0" lang="en-US" sz="1400" spc="-1" strike="noStrike">
                <a:solidFill>
                  <a:srgbClr val="000000"/>
                </a:solidFill>
                <a:latin typeface="Arial"/>
                <a:ea typeface="Times New Roman"/>
              </a:rPr>
              <a:t>Crowdbotics. (n.d.).  Estimate cost to build an app  </a:t>
            </a:r>
            <a:r>
              <a:rPr b="0" lang="en-US" sz="1400" spc="-1" strike="noStrike">
                <a:solidFill>
                  <a:srgbClr val="000000"/>
                </a:solidFill>
                <a:latin typeface="Arial"/>
                <a:ea typeface="SimSun"/>
              </a:rPr>
              <a:t>Retrieved from https://www.crowdbotics.com/build-an-app </a:t>
            </a:r>
            <a:endParaRPr b="0" lang="en-US" sz="1400" spc="-1" strike="noStrike">
              <a:solidFill>
                <a:srgbClr val="000000"/>
              </a:solidFill>
              <a:latin typeface="Calibri"/>
            </a:endParaRPr>
          </a:p>
          <a:p>
            <a:pPr>
              <a:lnSpc>
                <a:spcPct val="90000"/>
              </a:lnSpc>
              <a:tabLst>
                <a:tab algn="l" pos="0"/>
              </a:tabLst>
            </a:pPr>
            <a:r>
              <a:rPr b="0" lang="en-US" sz="1400" spc="-1" strike="noStrike">
                <a:solidFill>
                  <a:srgbClr val="000000"/>
                </a:solidFill>
                <a:latin typeface="Arial"/>
                <a:ea typeface="SimSun"/>
              </a:rPr>
              <a:t> </a:t>
            </a:r>
            <a:endParaRPr b="0" lang="en-US" sz="1400" spc="-1" strike="noStrike">
              <a:solidFill>
                <a:srgbClr val="000000"/>
              </a:solidFill>
              <a:latin typeface="Calibri"/>
            </a:endParaRPr>
          </a:p>
          <a:p>
            <a:pPr>
              <a:lnSpc>
                <a:spcPts val="1800"/>
              </a:lnSpc>
              <a:spcAft>
                <a:spcPts val="751"/>
              </a:spcAft>
              <a:tabLst>
                <a:tab algn="l" pos="0"/>
              </a:tabLst>
            </a:pPr>
            <a:r>
              <a:rPr b="0" lang="en-US" sz="1400" spc="-1" strike="noStrike">
                <a:solidFill>
                  <a:srgbClr val="000000"/>
                </a:solidFill>
                <a:latin typeface="Arial"/>
                <a:ea typeface="SimSun"/>
              </a:rPr>
              <a:t>Data Flair (n.d.) Pros and Cons of Java  Data Flair https://data-flair.training/blogs/pros-and-cons-of-java/</a:t>
            </a:r>
            <a:endParaRPr b="0" lang="en-US" sz="1400" spc="-1" strike="noStrike">
              <a:solidFill>
                <a:srgbClr val="000000"/>
              </a:solidFill>
              <a:latin typeface="Calibri"/>
            </a:endParaRPr>
          </a:p>
          <a:p>
            <a:pPr>
              <a:lnSpc>
                <a:spcPct val="90000"/>
              </a:lnSpc>
              <a:tabLst>
                <a:tab algn="l" pos="0"/>
              </a:tabLst>
            </a:pPr>
            <a:r>
              <a:rPr b="0" lang="en-US" sz="1400" spc="-1" strike="noStrike">
                <a:solidFill>
                  <a:srgbClr val="000000"/>
                </a:solidFill>
                <a:latin typeface="Arial"/>
                <a:ea typeface="SimSun"/>
              </a:rPr>
              <a:t> </a:t>
            </a:r>
            <a:endParaRPr b="0" lang="en-US" sz="1400" spc="-1" strike="noStrike">
              <a:solidFill>
                <a:srgbClr val="000000"/>
              </a:solidFill>
              <a:latin typeface="Calibri"/>
            </a:endParaRPr>
          </a:p>
          <a:p>
            <a:pPr>
              <a:lnSpc>
                <a:spcPct val="90000"/>
              </a:lnSpc>
              <a:spcAft>
                <a:spcPts val="1500"/>
              </a:spcAft>
              <a:tabLst>
                <a:tab algn="l" pos="0"/>
              </a:tabLst>
            </a:pPr>
            <a:r>
              <a:rPr b="0" lang="en-US" sz="1400" spc="-1" strike="noStrike">
                <a:solidFill>
                  <a:srgbClr val="000000"/>
                </a:solidFill>
                <a:latin typeface="Arial"/>
                <a:ea typeface="SimSun"/>
              </a:rPr>
              <a:t>Data Science Learner (n.d.) 6 Pros and Cons of Using SQL (and 2 Tips for Getting it Right)  Retrieved from   </a:t>
            </a:r>
            <a:r>
              <a:rPr b="0" lang="en-US" sz="1400" spc="-1" strike="noStrike">
                <a:solidFill>
                  <a:srgbClr val="000000"/>
                </a:solidFill>
                <a:latin typeface="Arial"/>
                <a:ea typeface="SimSun"/>
              </a:rPr>
              <a:t>	</a:t>
            </a:r>
            <a:r>
              <a:rPr b="0" lang="en-US" sz="1400" spc="-1" strike="noStrike">
                <a:solidFill>
                  <a:srgbClr val="000000"/>
                </a:solidFill>
                <a:latin typeface="Arial"/>
                <a:ea typeface="SimSun"/>
              </a:rPr>
              <a:t>https://www.datasciencelearner.com/pros-and-cons-of-using-sql/</a:t>
            </a:r>
            <a:endParaRPr b="0" lang="en-US" sz="1400" spc="-1" strike="noStrike">
              <a:solidFill>
                <a:srgbClr val="000000"/>
              </a:solidFill>
              <a:latin typeface="Calibri"/>
            </a:endParaRPr>
          </a:p>
          <a:p>
            <a:pPr>
              <a:lnSpc>
                <a:spcPct val="90000"/>
              </a:lnSpc>
              <a:spcAft>
                <a:spcPts val="1276"/>
              </a:spcAft>
              <a:tabLst>
                <a:tab algn="l" pos="0"/>
              </a:tabLst>
            </a:pPr>
            <a:r>
              <a:rPr b="0" lang="en-US" sz="1400" spc="-1" strike="noStrike">
                <a:solidFill>
                  <a:srgbClr val="000000"/>
                </a:solidFill>
                <a:latin typeface="Arial"/>
                <a:ea typeface="SimSun"/>
              </a:rPr>
              <a:t>Eversoft (2021, March 9) The Pros and Cons of Java – 9 factors to consider if you’re thinking about using Java for your projects.  </a:t>
            </a:r>
            <a:r>
              <a:rPr b="0" lang="en-US" sz="1400" spc="-1" strike="noStrike">
                <a:solidFill>
                  <a:srgbClr val="000000"/>
                </a:solidFill>
                <a:latin typeface="Arial"/>
                <a:ea typeface="SimSun"/>
              </a:rPr>
              <a:t>	</a:t>
            </a:r>
            <a:r>
              <a:rPr b="0" lang="en-US" sz="1400" spc="-1" strike="noStrike">
                <a:solidFill>
                  <a:srgbClr val="000000"/>
                </a:solidFill>
                <a:latin typeface="Arial"/>
                <a:ea typeface="SimSun"/>
              </a:rPr>
              <a:t>Eversoft   https://eversoft.company/blog/the-pros-and-cons-of-java-9-factors-to-consider-if-youre-thinking-about-using-java-</a:t>
            </a:r>
            <a:r>
              <a:rPr b="0" lang="en-US" sz="1400" spc="-1" strike="noStrike">
                <a:solidFill>
                  <a:srgbClr val="000000"/>
                </a:solidFill>
                <a:latin typeface="Arial"/>
                <a:ea typeface="SimSun"/>
              </a:rPr>
              <a:t>	</a:t>
            </a:r>
            <a:r>
              <a:rPr b="0" lang="en-US" sz="1400" spc="-1" strike="noStrike">
                <a:solidFill>
                  <a:srgbClr val="000000"/>
                </a:solidFill>
                <a:latin typeface="Arial"/>
                <a:ea typeface="SimSun"/>
              </a:rPr>
              <a:t>for-your-projects/</a:t>
            </a:r>
            <a:endParaRPr b="0" lang="en-US" sz="1400" spc="-1" strike="noStrike">
              <a:solidFill>
                <a:srgbClr val="000000"/>
              </a:solidFill>
              <a:latin typeface="Calibri"/>
            </a:endParaRPr>
          </a:p>
          <a:p>
            <a:pPr>
              <a:lnSpc>
                <a:spcPct val="90000"/>
              </a:lnSpc>
              <a:spcAft>
                <a:spcPts val="1276"/>
              </a:spcAft>
              <a:tabLst>
                <a:tab algn="l" pos="0"/>
              </a:tabLst>
            </a:pPr>
            <a:r>
              <a:rPr b="0" lang="en-US" sz="1400" spc="-1" strike="noStrike">
                <a:solidFill>
                  <a:srgbClr val="000000"/>
                </a:solidFill>
                <a:latin typeface="Arial"/>
                <a:ea typeface="SimSun"/>
              </a:rPr>
              <a:t>Hartman, J (2022, November 5) Java Swing Tutorial: How to Create a GUI Application in Java  Retrieved from </a:t>
            </a:r>
            <a:r>
              <a:rPr b="0" lang="en-US" sz="1400" spc="-1" strike="noStrike">
                <a:solidFill>
                  <a:srgbClr val="000000"/>
                </a:solidFill>
                <a:latin typeface="Arial"/>
                <a:ea typeface="SimSun"/>
              </a:rPr>
              <a:t>	</a:t>
            </a:r>
            <a:r>
              <a:rPr b="0" lang="en-US" sz="1400" spc="-1" strike="noStrike">
                <a:solidFill>
                  <a:srgbClr val="000000"/>
                </a:solidFill>
                <a:latin typeface="Arial"/>
                <a:ea typeface="SimSun"/>
              </a:rPr>
              <a:t>https://www.guru99.com/java-swing-gui.html</a:t>
            </a:r>
            <a:endParaRPr b="0" lang="en-US" sz="1400" spc="-1" strike="noStrike">
              <a:solidFill>
                <a:srgbClr val="000000"/>
              </a:solidFill>
              <a:latin typeface="Calibri"/>
            </a:endParaRPr>
          </a:p>
          <a:p>
            <a:pPr>
              <a:lnSpc>
                <a:spcPct val="90000"/>
              </a:lnSpc>
              <a:tabLst>
                <a:tab algn="l" pos="0"/>
              </a:tabLst>
            </a:pPr>
            <a:r>
              <a:rPr b="0" lang="en-US" sz="1400" spc="-1" strike="noStrike">
                <a:solidFill>
                  <a:srgbClr val="000000"/>
                </a:solidFill>
                <a:latin typeface="Arial"/>
                <a:ea typeface="Times New Roman"/>
              </a:rPr>
              <a:t> </a:t>
            </a:r>
            <a:endParaRPr b="0" lang="en-US" sz="1400" spc="-1" strike="noStrike">
              <a:solidFill>
                <a:srgbClr val="000000"/>
              </a:solidFill>
              <a:latin typeface="Calibri"/>
            </a:endParaRPr>
          </a:p>
          <a:p>
            <a:pPr>
              <a:lnSpc>
                <a:spcPct val="90000"/>
              </a:lnSpc>
              <a:tabLst>
                <a:tab algn="l" pos="0"/>
              </a:tabLst>
            </a:pPr>
            <a:r>
              <a:rPr b="0" lang="en-US" sz="1400" spc="-1" strike="noStrike">
                <a:solidFill>
                  <a:srgbClr val="000000"/>
                </a:solidFill>
                <a:latin typeface="Arial"/>
                <a:ea typeface="Times New Roman"/>
              </a:rPr>
              <a:t>Indeed Editorial Team (2022, March 11) 10 Uses of SQL (With Definition, Benefits and Examples)  Retrieved from </a:t>
            </a:r>
            <a:r>
              <a:rPr b="0" lang="en-US" sz="1400" spc="-1" strike="noStrike">
                <a:solidFill>
                  <a:srgbClr val="000000"/>
                </a:solidFill>
                <a:latin typeface="Arial"/>
                <a:ea typeface="Times New Roman"/>
              </a:rPr>
              <a:t>	</a:t>
            </a:r>
            <a:r>
              <a:rPr b="0" lang="en-US" sz="1400" spc="-1" strike="noStrike">
                <a:solidFill>
                  <a:srgbClr val="000000"/>
                </a:solidFill>
                <a:latin typeface="Arial"/>
                <a:ea typeface="Times New Roman"/>
              </a:rPr>
              <a:t>https://www.indeed.com/career-advice/career-development/sql-uses</a:t>
            </a:r>
            <a:endParaRPr b="0" lang="en-US" sz="1400" spc="-1" strike="noStrike">
              <a:solidFill>
                <a:srgbClr val="000000"/>
              </a:solidFill>
              <a:latin typeface="Calibri"/>
            </a:endParaRPr>
          </a:p>
          <a:p>
            <a:pPr>
              <a:lnSpc>
                <a:spcPct val="90000"/>
              </a:lnSpc>
              <a:tabLst>
                <a:tab algn="l" pos="0"/>
              </a:tabLst>
            </a:pPr>
            <a:r>
              <a:rPr b="0" lang="en-US" sz="1400" spc="-1" strike="noStrike">
                <a:solidFill>
                  <a:srgbClr val="000000"/>
                </a:solidFill>
                <a:latin typeface="Arial"/>
                <a:ea typeface="Times New Roman"/>
              </a:rPr>
              <a:t> </a:t>
            </a:r>
            <a:endParaRPr b="0" lang="en-US" sz="1400" spc="-1" strike="noStrike">
              <a:solidFill>
                <a:srgbClr val="000000"/>
              </a:solidFill>
              <a:latin typeface="Calibri"/>
            </a:endParaRPr>
          </a:p>
          <a:p>
            <a:pPr>
              <a:lnSpc>
                <a:spcPct val="90000"/>
              </a:lnSpc>
              <a:spcBef>
                <a:spcPts val="1001"/>
              </a:spcBef>
              <a:tabLst>
                <a:tab algn="l" pos="0"/>
              </a:tabLst>
            </a:pPr>
            <a:r>
              <a:rPr b="0" lang="en-US" sz="1400" spc="-1" strike="noStrike">
                <a:solidFill>
                  <a:srgbClr val="0f0f0f"/>
                </a:solidFill>
                <a:latin typeface="Arial"/>
                <a:ea typeface="Times New Roman"/>
              </a:rPr>
              <a:t>Plunkett Research. (2022). Company profile: Rosetta Stone Ltd.  Retrieved from https://plunkettresearchonline-</a:t>
            </a:r>
            <a:r>
              <a:rPr b="0" lang="en-US" sz="1400" spc="-1" strike="noStrike">
                <a:solidFill>
                  <a:srgbClr val="0f0f0f"/>
                </a:solidFill>
                <a:latin typeface="Arial"/>
                <a:ea typeface="Times New Roman"/>
              </a:rPr>
              <a:t>	</a:t>
            </a:r>
            <a:r>
              <a:rPr b="0" lang="en-US" sz="1400" spc="-1" strike="noStrike">
                <a:solidFill>
                  <a:srgbClr val="0f0f0f"/>
                </a:solidFill>
                <a:latin typeface="Arial"/>
                <a:ea typeface="Times New Roman"/>
              </a:rPr>
              <a:t>com.devry.idm.oclc.org/ResearchCenter/Company.aspx?Comid=11491&amp;Industry=43&amp;Gen=%20&amp;Keyword=%22Rosetta+Sto</a:t>
            </a:r>
            <a:r>
              <a:rPr b="0" lang="en-US" sz="1400" spc="-1" strike="noStrike">
                <a:solidFill>
                  <a:srgbClr val="0f0f0f"/>
                </a:solidFill>
                <a:latin typeface="Arial"/>
                <a:ea typeface="Times New Roman"/>
              </a:rPr>
              <a:t>	</a:t>
            </a:r>
            <a:r>
              <a:rPr b="0" lang="en-US" sz="1400" spc="-1" strike="noStrike">
                <a:solidFill>
                  <a:srgbClr val="0f0f0f"/>
                </a:solidFill>
                <a:latin typeface="Arial"/>
                <a:ea typeface="Times New Roman"/>
              </a:rPr>
              <a:t>ne%22&amp;43</a:t>
            </a:r>
            <a:endParaRPr b="0" lang="en-US" sz="1400" spc="-1" strike="noStrike">
              <a:solidFill>
                <a:srgbClr val="000000"/>
              </a:solidFill>
              <a:latin typeface="Calibri"/>
            </a:endParaRPr>
          </a:p>
        </p:txBody>
      </p:sp>
      <p:pic>
        <p:nvPicPr>
          <p:cNvPr id="175"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5000" p14:dur="2000"/>
    </mc:Choice>
    <mc:Fallback>
      <p:transition spd="slow" advTm="5000"/>
    </mc:Fallback>
  </mc:AlternateContent>
  <p:timing>
    <p:tnLst>
      <p:par>
        <p:cTn id="173" dur="indefinite" restart="never" nodeType="tmRoot">
          <p:childTnLst>
            <p:seq>
              <p:cTn id="174" dur="indefinite" nodeType="mainSeq">
                <p:childTnLst>
                  <p:par>
                    <p:cTn id="175" fill="hold">
                      <p:stCondLst>
                        <p:cond delay="0"/>
                      </p:stCondLst>
                      <p:childTnLst>
                        <p:par>
                          <p:cTn id="176" fill="hold">
                            <p:stCondLst>
                              <p:cond delay="0"/>
                            </p:stCondLst>
                            <p:childTnLst>
                              <p:par>
                                <p:cTn id="177" nodeType="afterEffect" fill="hold" presetClass="mediacall">
                                  <p:stCondLst>
                                    <p:cond delay="0"/>
                                  </p:stCondLst>
                                  <p:childTnLst>
                                    <p:cmd type="call">
                                      <p:cBhvr>
                                        <p:cTn id="178" dur="1" fill="hold"/>
                                        <p:tgtEl>
                                          <p:spTgt spid="17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Title 1"/>
          <p:cNvSpPr txBox="1"/>
          <p:nvPr/>
        </p:nvSpPr>
        <p:spPr>
          <a:xfrm>
            <a:off x="3135240" y="370080"/>
            <a:ext cx="5137560" cy="636120"/>
          </a:xfrm>
          <a:prstGeom prst="rect">
            <a:avLst/>
          </a:prstGeom>
          <a:noFill/>
          <a:ln w="0">
            <a:noFill/>
          </a:ln>
        </p:spPr>
        <p:txBody>
          <a:bodyPr anchor="ctr">
            <a:normAutofit/>
          </a:bodyPr>
          <a:p>
            <a:pPr algn="ctr">
              <a:lnSpc>
                <a:spcPct val="90000"/>
              </a:lnSpc>
            </a:pPr>
            <a:r>
              <a:rPr b="0" lang="en-US" sz="4400" spc="-1" strike="noStrike">
                <a:solidFill>
                  <a:srgbClr val="000000"/>
                </a:solidFill>
                <a:latin typeface="Calibri Light"/>
              </a:rPr>
              <a:t>References  - Part 2</a:t>
            </a:r>
            <a:endParaRPr b="0" lang="en-US" sz="4400" spc="-1" strike="noStrike">
              <a:solidFill>
                <a:srgbClr val="000000"/>
              </a:solidFill>
              <a:latin typeface="Calibri"/>
            </a:endParaRPr>
          </a:p>
        </p:txBody>
      </p:sp>
      <p:sp>
        <p:nvSpPr>
          <p:cNvPr id="177" name="TextBox 7"/>
          <p:cNvSpPr/>
          <p:nvPr/>
        </p:nvSpPr>
        <p:spPr>
          <a:xfrm>
            <a:off x="925200" y="1637280"/>
            <a:ext cx="10341000" cy="441396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0" lang="en-US" sz="1400" spc="-1" strike="noStrike">
                <a:solidFill>
                  <a:srgbClr val="000000"/>
                </a:solidFill>
                <a:latin typeface="Arial"/>
                <a:ea typeface="Times New Roman"/>
              </a:rPr>
              <a:t>revel. (September 30, 2014) Sentence Structure and Substitution Techniques in Language Learning.  Retrieved from </a:t>
            </a:r>
            <a:r>
              <a:rPr b="0" lang="en-US" sz="1400" spc="-1" strike="noStrike">
                <a:solidFill>
                  <a:srgbClr val="000000"/>
                </a:solidFill>
                <a:latin typeface="Arial"/>
                <a:ea typeface="Times New Roman"/>
              </a:rPr>
              <a:t>	</a:t>
            </a:r>
            <a:r>
              <a:rPr b="0" lang="en-US" sz="1400" spc="-1" strike="noStrike">
                <a:solidFill>
                  <a:srgbClr val="000000"/>
                </a:solidFill>
                <a:latin typeface="Arial"/>
                <a:ea typeface="SimSun"/>
              </a:rPr>
              <a:t>https://interpretiveeslteachingblog.wordpress.com/2014/09/30/sentence-structure-and-substitution-techniques-in-</a:t>
            </a:r>
            <a:r>
              <a:rPr b="0" lang="en-US" sz="1400" spc="-1" strike="noStrike">
                <a:solidFill>
                  <a:srgbClr val="000000"/>
                </a:solidFill>
                <a:latin typeface="Arial"/>
                <a:ea typeface="SimSun"/>
              </a:rPr>
              <a:t>	</a:t>
            </a:r>
            <a:r>
              <a:rPr b="0" lang="en-US" sz="1400" spc="-1" strike="noStrike">
                <a:solidFill>
                  <a:srgbClr val="000000"/>
                </a:solidFill>
                <a:latin typeface="Arial"/>
                <a:ea typeface="SimSun"/>
              </a:rPr>
              <a:t>language-learning/</a:t>
            </a: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 </a:t>
            </a: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Rosetta Stone (2020) Official Rosetta Stone® - Language Learning   Retrieved from https://www.rosettastone.com</a:t>
            </a: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 </a:t>
            </a: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Statista (n.d.) Rosetta Stone brand awareness, usage, popularity, loyalty, and buzz among online education service users in the </a:t>
            </a:r>
            <a:r>
              <a:rPr b="0" lang="en-US" sz="1400" spc="-1" strike="noStrike">
                <a:solidFill>
                  <a:srgbClr val="000000"/>
                </a:solidFill>
                <a:latin typeface="Arial"/>
                <a:ea typeface="Times New Roman"/>
              </a:rPr>
              <a:t>	</a:t>
            </a:r>
            <a:r>
              <a:rPr b="0" lang="en-US" sz="1400" spc="-1" strike="noStrike">
                <a:solidFill>
                  <a:srgbClr val="000000"/>
                </a:solidFill>
                <a:latin typeface="Arial"/>
                <a:ea typeface="Times New Roman"/>
              </a:rPr>
              <a:t>United States in 2022  Retrieved from https://www.statista.com/forecasts/1338203/rosetta-stone-online-education-</a:t>
            </a:r>
            <a:r>
              <a:rPr b="0" lang="en-US" sz="1400" spc="-1" strike="noStrike">
                <a:solidFill>
                  <a:srgbClr val="000000"/>
                </a:solidFill>
                <a:latin typeface="Arial"/>
                <a:ea typeface="Times New Roman"/>
              </a:rPr>
              <a:t>	</a:t>
            </a:r>
            <a:r>
              <a:rPr b="0" lang="en-US" sz="1400" spc="-1" strike="noStrike">
                <a:solidFill>
                  <a:srgbClr val="000000"/>
                </a:solidFill>
                <a:latin typeface="Arial"/>
                <a:ea typeface="Times New Roman"/>
              </a:rPr>
              <a:t>brand-profile-in-the-united-states</a:t>
            </a:r>
            <a:r>
              <a:rPr b="0" lang="en-US" sz="1400" spc="-1" strike="noStrike" u="sng">
                <a:solidFill>
                  <a:srgbClr val="000000"/>
                </a:solidFill>
                <a:uFillTx/>
                <a:latin typeface="Arial"/>
                <a:ea typeface="Times New Roman"/>
                <a:hlinkClick r:id="rId1"/>
              </a:rPr>
              <a:t> </a:t>
            </a:r>
            <a:endParaRPr b="0" lang="en-US" sz="1400" spc="-1" strike="noStrike">
              <a:latin typeface="Arial"/>
            </a:endParaRPr>
          </a:p>
          <a:p>
            <a:pPr marL="11160" indent="11160">
              <a:lnSpc>
                <a:spcPct val="100000"/>
              </a:lnSpc>
              <a:tabLst>
                <a:tab algn="l" pos="452520"/>
              </a:tabLst>
            </a:pP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thenewboston (2009, October 3) Java Programming Tutorial - 69 - Drop Down List Program [Video] Youtube.  </a:t>
            </a:r>
            <a:r>
              <a:rPr b="0" lang="en-US" sz="1400" spc="-1" strike="noStrike">
                <a:solidFill>
                  <a:srgbClr val="000000"/>
                </a:solidFill>
                <a:latin typeface="Arial"/>
                <a:ea typeface="Times New Roman"/>
              </a:rPr>
              <a:t>	</a:t>
            </a:r>
            <a:r>
              <a:rPr b="0" lang="en-US" sz="1400" spc="-1" strike="noStrike">
                <a:solidFill>
                  <a:srgbClr val="000000"/>
                </a:solidFill>
                <a:latin typeface="Arial"/>
                <a:ea typeface="Times New Roman"/>
              </a:rPr>
              <a:t>https://www.youtube.com/watch?v=XS4-5GmRnp8</a:t>
            </a:r>
            <a:endParaRPr b="0" lang="en-US" sz="1400" spc="-1" strike="noStrike">
              <a:latin typeface="Arial"/>
            </a:endParaRPr>
          </a:p>
          <a:p>
            <a:pPr>
              <a:lnSpc>
                <a:spcPct val="100000"/>
              </a:lnSpc>
              <a:tabLst>
                <a:tab algn="l" pos="452520"/>
              </a:tabLst>
            </a:pP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Work, N. (2014). Rosetta Stone: Compatible with proficiency-oriented language instruction and blended learning. International </a:t>
            </a:r>
            <a:r>
              <a:rPr b="0" lang="en-US" sz="1400" spc="-1" strike="noStrike">
                <a:solidFill>
                  <a:srgbClr val="000000"/>
                </a:solidFill>
                <a:latin typeface="Arial"/>
                <a:ea typeface="Times New Roman"/>
              </a:rPr>
              <a:t>	</a:t>
            </a:r>
            <a:r>
              <a:rPr b="0" lang="en-US" sz="1400" spc="-1" strike="noStrike">
                <a:solidFill>
                  <a:srgbClr val="000000"/>
                </a:solidFill>
                <a:latin typeface="Arial"/>
                <a:ea typeface="Times New Roman"/>
              </a:rPr>
              <a:t>Journal of Technology in Teaching and Learning, 10(1), 35-52 </a:t>
            </a: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 </a:t>
            </a:r>
            <a:endParaRPr b="0" lang="en-US" sz="1400" spc="-1" strike="noStrike">
              <a:latin typeface="Arial"/>
            </a:endParaRPr>
          </a:p>
          <a:p>
            <a:pPr>
              <a:lnSpc>
                <a:spcPct val="100000"/>
              </a:lnSpc>
              <a:tabLst>
                <a:tab algn="l" pos="452520"/>
              </a:tabLst>
            </a:pPr>
            <a:r>
              <a:rPr b="0" lang="en-US" sz="1400" spc="-1" strike="noStrike">
                <a:solidFill>
                  <a:srgbClr val="000000"/>
                </a:solidFill>
                <a:latin typeface="Arial"/>
                <a:ea typeface="Times New Roman"/>
              </a:rPr>
              <a:t>[1] zyBooks, a Wiley brand. (2020). 2.2 Introduction to graphical user interfaces </a:t>
            </a:r>
            <a:r>
              <a:rPr b="0" lang="en-US" sz="1400" spc="-1" strike="noStrike">
                <a:solidFill>
                  <a:srgbClr val="000000"/>
                </a:solidFill>
                <a:latin typeface="Arial"/>
                <a:ea typeface="Times New Roman"/>
              </a:rPr>
              <a:t>	</a:t>
            </a:r>
            <a:r>
              <a:rPr b="0" lang="en-US" sz="1400" spc="-1" strike="noStrike">
                <a:solidFill>
                  <a:srgbClr val="000000"/>
                </a:solidFill>
                <a:latin typeface="Arial"/>
                <a:ea typeface="Times New Roman"/>
              </a:rPr>
              <a:t>https://learn.zybooks.com/zybook/Business_Application_Programming_with_Lab_-_60392/chapter/2/section/2 </a:t>
            </a:r>
            <a:r>
              <a:rPr b="0" lang="en-US" sz="1400" spc="-1" strike="noStrike">
                <a:solidFill>
                  <a:srgbClr val="000000"/>
                </a:solidFill>
                <a:latin typeface="Arial"/>
                <a:ea typeface="Times New Roman"/>
              </a:rPr>
              <a:t>	</a:t>
            </a:r>
            <a:r>
              <a:rPr b="0" lang="en-US" sz="1400" spc="-1" strike="noStrike">
                <a:solidFill>
                  <a:srgbClr val="000000"/>
                </a:solidFill>
                <a:latin typeface="Arial"/>
                <a:ea typeface="Times New Roman"/>
              </a:rPr>
              <a:t>(accessed 2022)</a:t>
            </a:r>
            <a:endParaRPr b="0" lang="en-US" sz="1400" spc="-1" strike="noStrike">
              <a:latin typeface="Arial"/>
            </a:endParaRPr>
          </a:p>
          <a:p>
            <a:pPr>
              <a:lnSpc>
                <a:spcPct val="100000"/>
              </a:lnSpc>
              <a:tabLst>
                <a:tab algn="l" pos="452520"/>
              </a:tabLst>
            </a:pPr>
            <a:endParaRPr b="0" lang="en-US" sz="1400" spc="-1" strike="noStrike">
              <a:latin typeface="Arial"/>
            </a:endParaRPr>
          </a:p>
        </p:txBody>
      </p:sp>
      <p:pic>
        <p:nvPicPr>
          <p:cNvPr id="178" name="" descr="">
            <a:hlinkClick r:id="" action="ppaction://media"/>
          </p:cNvPr>
          <p:cNvPicPr/>
          <p:nvPr>
            <a:audioFile r:link="rId2"/>
            <p:extLst>
              <p:ext uri="{DAA4B4D4-6D71-4841-9C94-3DE7FCFB9230}">
                <p14:media r:embed="rId3"/>
              </p:ext>
            </p:extLst>
          </p:nvPr>
        </p:nvPicPr>
        <p:blipFill>
          <a:blip r:embed="rId4"/>
        </p:blipFill>
        <p:spPr>
          <a:xfrm>
            <a:off x="11226960" y="5892840"/>
            <a:ext cx="812520" cy="812520"/>
          </a:xfrm>
          <a:prstGeom prst="rect">
            <a:avLst/>
          </a:prstGeom>
          <a:ln w="0">
            <a:noFill/>
          </a:ln>
        </p:spPr>
      </p:pic>
    </p:spTree>
  </p:cSld>
  <mc:AlternateContent>
    <mc:Choice Requires="p14">
      <p:transition spd="slow" advTm="5000" p14:dur="2000"/>
    </mc:Choice>
    <mc:Fallback>
      <p:transition spd="slow" advTm="5000"/>
    </mc:Fallback>
  </mc:AlternateContent>
  <p:timing>
    <p:tnLst>
      <p:par>
        <p:cTn id="179" dur="indefinite" restart="never" nodeType="tmRoot">
          <p:childTnLst>
            <p:seq>
              <p:cTn id="180" dur="indefinite" nodeType="mainSeq">
                <p:childTnLst>
                  <p:par>
                    <p:cTn id="181" fill="hold">
                      <p:stCondLst>
                        <p:cond delay="0"/>
                      </p:stCondLst>
                      <p:childTnLst>
                        <p:par>
                          <p:cTn id="182" fill="hold">
                            <p:stCondLst>
                              <p:cond delay="0"/>
                            </p:stCondLst>
                            <p:childTnLst>
                              <p:par>
                                <p:cTn id="183" nodeType="afterEffect" fill="hold" presetClass="mediacall">
                                  <p:stCondLst>
                                    <p:cond delay="0"/>
                                  </p:stCondLst>
                                  <p:childTnLst>
                                    <p:cmd type="call">
                                      <p:cBhvr>
                                        <p:cTn id="184" dur="1" fill="hold"/>
                                        <p:tgtEl>
                                          <p:spTgt spid="178"/>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Title 1"/>
          <p:cNvSpPr txBox="1"/>
          <p:nvPr/>
        </p:nvSpPr>
        <p:spPr>
          <a:xfrm>
            <a:off x="838080" y="365040"/>
            <a:ext cx="10515240" cy="1325160"/>
          </a:xfrm>
          <a:prstGeom prst="rect">
            <a:avLst/>
          </a:prstGeom>
          <a:noFill/>
          <a:ln w="0">
            <a:noFill/>
          </a:ln>
        </p:spPr>
        <p:txBody>
          <a:bodyPr anchor="ctr">
            <a:noAutofit/>
          </a:bodyPr>
          <a:p>
            <a:pPr algn="ctr">
              <a:lnSpc>
                <a:spcPct val="90000"/>
              </a:lnSpc>
            </a:pPr>
            <a:r>
              <a:rPr b="0" lang="en-US" sz="4400" spc="-1" strike="noStrike">
                <a:solidFill>
                  <a:srgbClr val="000000"/>
                </a:solidFill>
                <a:latin typeface="Calibri Light"/>
              </a:rPr>
              <a:t>Executive Summary</a:t>
            </a:r>
            <a:endParaRPr b="0" lang="en-US" sz="4400" spc="-1" strike="noStrike">
              <a:solidFill>
                <a:srgbClr val="000000"/>
              </a:solidFill>
              <a:latin typeface="Calibri"/>
            </a:endParaRPr>
          </a:p>
        </p:txBody>
      </p:sp>
      <p:sp>
        <p:nvSpPr>
          <p:cNvPr id="95" name="Content Placeholder 2"/>
          <p:cNvSpPr txBox="1"/>
          <p:nvPr/>
        </p:nvSpPr>
        <p:spPr>
          <a:xfrm>
            <a:off x="838080" y="1805760"/>
            <a:ext cx="10515240" cy="4350960"/>
          </a:xfrm>
          <a:prstGeom prst="rect">
            <a:avLst/>
          </a:prstGeom>
          <a:noFill/>
          <a:ln w="0">
            <a:noFill/>
          </a:ln>
        </p:spPr>
        <p:txBody>
          <a:bodyPr>
            <a:noAutofit/>
          </a:bodyPr>
          <a:p>
            <a:pPr marL="343080" indent="-342720">
              <a:lnSpc>
                <a:spcPct val="90000"/>
              </a:lnSpc>
              <a:buClr>
                <a:srgbClr val="000000"/>
              </a:buClr>
              <a:buFont typeface="Arial"/>
              <a:buChar char="•"/>
              <a:tabLst>
                <a:tab algn="l" pos="457200"/>
              </a:tabLst>
            </a:pPr>
            <a:r>
              <a:rPr b="0" lang="en-US" sz="1800" spc="-1" strike="noStrike">
                <a:solidFill>
                  <a:srgbClr val="000000"/>
                </a:solidFill>
                <a:latin typeface="Arial"/>
                <a:ea typeface="Times New Roman"/>
              </a:rPr>
              <a:t>Language learners who use Rosetta Stone software can quickly expand foreign vocabulary through drop-down list functionality on certain words in sentences.</a:t>
            </a:r>
            <a:endParaRPr b="0" lang="en-US" sz="1800" spc="-1" strike="noStrike">
              <a:solidFill>
                <a:srgbClr val="000000"/>
              </a:solidFill>
              <a:latin typeface="Calibri"/>
            </a:endParaRPr>
          </a:p>
          <a:p>
            <a:pPr>
              <a:lnSpc>
                <a:spcPct val="90000"/>
              </a:lnSpc>
              <a:tabLst>
                <a:tab algn="l" pos="0"/>
              </a:tabLst>
            </a:pPr>
            <a:endParaRPr b="0" lang="en-US" sz="1800" spc="-1" strike="noStrike">
              <a:solidFill>
                <a:srgbClr val="000000"/>
              </a:solidFill>
              <a:latin typeface="Calibri"/>
            </a:endParaRPr>
          </a:p>
          <a:p>
            <a:pPr marL="343080" indent="-342720">
              <a:lnSpc>
                <a:spcPct val="90000"/>
              </a:lnSpc>
              <a:buClr>
                <a:srgbClr val="000000"/>
              </a:buClr>
              <a:buFont typeface="Arial"/>
              <a:buChar char="•"/>
              <a:tabLst>
                <a:tab algn="l" pos="457200"/>
              </a:tabLst>
            </a:pPr>
            <a:r>
              <a:rPr b="0" lang="en-US" sz="1800" spc="-1" strike="noStrike">
                <a:solidFill>
                  <a:srgbClr val="000000"/>
                </a:solidFill>
                <a:latin typeface="Arial"/>
                <a:ea typeface="Times New Roman"/>
              </a:rPr>
              <a:t>Analysis shows that learners can become much more flexible in their vocabulary if such a technology were implemented.</a:t>
            </a:r>
            <a:endParaRPr b="0" lang="en-US" sz="1800" spc="-1" strike="noStrike">
              <a:solidFill>
                <a:srgbClr val="000000"/>
              </a:solidFill>
              <a:latin typeface="Calibri"/>
            </a:endParaRPr>
          </a:p>
          <a:p>
            <a:pPr>
              <a:lnSpc>
                <a:spcPct val="90000"/>
              </a:lnSpc>
              <a:tabLst>
                <a:tab algn="l" pos="0"/>
              </a:tabLst>
            </a:pPr>
            <a:endParaRPr b="0" lang="en-US" sz="1800" spc="-1" strike="noStrike">
              <a:solidFill>
                <a:srgbClr val="000000"/>
              </a:solidFill>
              <a:latin typeface="Calibri"/>
            </a:endParaRPr>
          </a:p>
          <a:p>
            <a:pPr marL="343080" indent="-342720">
              <a:lnSpc>
                <a:spcPct val="90000"/>
              </a:lnSpc>
              <a:buClr>
                <a:srgbClr val="000000"/>
              </a:buClr>
              <a:buFont typeface="Arial"/>
              <a:buChar char="•"/>
              <a:tabLst>
                <a:tab algn="l" pos="457200"/>
              </a:tabLst>
            </a:pPr>
            <a:r>
              <a:rPr b="0" lang="en-US" sz="1800" spc="-1" strike="noStrike">
                <a:solidFill>
                  <a:srgbClr val="000000"/>
                </a:solidFill>
                <a:latin typeface="Arial"/>
                <a:ea typeface="Times New Roman"/>
              </a:rPr>
              <a:t>This proposal suggests the implementation of a Java GUI (Graphical User Interface) that will allow for drop-down list capability.</a:t>
            </a:r>
            <a:endParaRPr b="0" lang="en-US" sz="1800" spc="-1" strike="noStrike">
              <a:solidFill>
                <a:srgbClr val="000000"/>
              </a:solidFill>
              <a:latin typeface="Calibri"/>
            </a:endParaRPr>
          </a:p>
          <a:p>
            <a:pPr>
              <a:lnSpc>
                <a:spcPct val="90000"/>
              </a:lnSpc>
              <a:tabLst>
                <a:tab algn="l" pos="0"/>
              </a:tabLst>
            </a:pPr>
            <a:endParaRPr b="0" lang="en-US" sz="1800" spc="-1" strike="noStrike">
              <a:solidFill>
                <a:srgbClr val="000000"/>
              </a:solidFill>
              <a:latin typeface="Calibri"/>
            </a:endParaRPr>
          </a:p>
          <a:p>
            <a:pPr marL="343080" indent="-342720">
              <a:lnSpc>
                <a:spcPct val="90000"/>
              </a:lnSpc>
              <a:buClr>
                <a:srgbClr val="000000"/>
              </a:buClr>
              <a:buFont typeface="Arial"/>
              <a:buChar char="•"/>
              <a:tabLst>
                <a:tab algn="l" pos="457200"/>
              </a:tabLst>
            </a:pPr>
            <a:r>
              <a:rPr b="0" lang="en-US" sz="1800" spc="-1" strike="noStrike">
                <a:solidFill>
                  <a:srgbClr val="000000"/>
                </a:solidFill>
                <a:latin typeface="Arial"/>
                <a:ea typeface="Times New Roman"/>
              </a:rPr>
              <a:t>Other methods of drop-down list functionality were examined.  It turns out that a Java UI would be more secure and have more user interface options available among other advantages.</a:t>
            </a:r>
            <a:endParaRPr b="0" lang="en-US" sz="1800" spc="-1" strike="noStrike">
              <a:solidFill>
                <a:srgbClr val="000000"/>
              </a:solidFill>
              <a:latin typeface="Calibri"/>
            </a:endParaRPr>
          </a:p>
          <a:p>
            <a:pPr>
              <a:lnSpc>
                <a:spcPct val="90000"/>
              </a:lnSpc>
              <a:tabLst>
                <a:tab algn="l" pos="0"/>
              </a:tabLst>
            </a:pPr>
            <a:endParaRPr b="0" lang="en-US" sz="1800" spc="-1" strike="noStrike">
              <a:solidFill>
                <a:srgbClr val="000000"/>
              </a:solidFill>
              <a:latin typeface="Calibri"/>
            </a:endParaRPr>
          </a:p>
          <a:p>
            <a:pPr marL="343080" indent="-342720">
              <a:lnSpc>
                <a:spcPct val="90000"/>
              </a:lnSpc>
              <a:buClr>
                <a:srgbClr val="000000"/>
              </a:buClr>
              <a:buFont typeface="Arial"/>
              <a:buChar char="•"/>
              <a:tabLst>
                <a:tab algn="l" pos="457200"/>
              </a:tabLst>
            </a:pPr>
            <a:r>
              <a:rPr b="0" lang="en-US" sz="1800" spc="-1" strike="noStrike">
                <a:solidFill>
                  <a:srgbClr val="000000"/>
                </a:solidFill>
                <a:latin typeface="Arial"/>
                <a:ea typeface="Times New Roman"/>
              </a:rPr>
              <a:t>A plan to implement proposed Java GUI is outlined.  It includes considerations for WBS, schedule,  validation, evaluation and continuous improvement into the future.  Legal, ethical, and cultural concerns were also considered.</a:t>
            </a:r>
            <a:endParaRPr b="0" lang="en-US" sz="1800" spc="-1" strike="noStrike">
              <a:solidFill>
                <a:srgbClr val="000000"/>
              </a:solidFill>
              <a:latin typeface="Calibri"/>
            </a:endParaRPr>
          </a:p>
          <a:p>
            <a:pPr>
              <a:lnSpc>
                <a:spcPct val="90000"/>
              </a:lnSpc>
              <a:tabLst>
                <a:tab algn="l" pos="0"/>
              </a:tabLst>
            </a:pPr>
            <a:endParaRPr b="0" lang="en-US" sz="1800" spc="-1" strike="noStrike">
              <a:solidFill>
                <a:srgbClr val="000000"/>
              </a:solidFill>
              <a:latin typeface="Calibri"/>
            </a:endParaRPr>
          </a:p>
          <a:p>
            <a:pPr>
              <a:lnSpc>
                <a:spcPct val="90000"/>
              </a:lnSpc>
              <a:spcBef>
                <a:spcPts val="1001"/>
              </a:spcBef>
              <a:tabLst>
                <a:tab algn="l" pos="0"/>
              </a:tabLst>
            </a:pPr>
            <a:endParaRPr b="0" lang="en-US" sz="1800" spc="-1" strike="noStrike">
              <a:solidFill>
                <a:srgbClr val="000000"/>
              </a:solidFill>
              <a:latin typeface="Calibri"/>
            </a:endParaRPr>
          </a:p>
        </p:txBody>
      </p:sp>
      <p:pic>
        <p:nvPicPr>
          <p:cNvPr id="96"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35000" p14:dur="2000"/>
    </mc:Choice>
    <mc:Fallback>
      <p:transition spd="slow" advTm="35000"/>
    </mc:Fallback>
  </mc:AlternateContent>
  <p:timing>
    <p:tnLst>
      <p:par>
        <p:cTn id="29" dur="indefinite" restart="never" nodeType="tmRoot">
          <p:childTnLst>
            <p:seq>
              <p:cTn id="30" dur="indefinite" nodeType="mainSeq">
                <p:childTnLst>
                  <p:par>
                    <p:cTn id="31" fill="hold">
                      <p:stCondLst>
                        <p:cond delay="0"/>
                      </p:stCondLst>
                      <p:childTnLst>
                        <p:par>
                          <p:cTn id="32" fill="hold">
                            <p:stCondLst>
                              <p:cond delay="0"/>
                            </p:stCondLst>
                            <p:childTnLst>
                              <p:par>
                                <p:cTn id="33" nodeType="afterEffect" fill="hold" presetClass="mediacall">
                                  <p:stCondLst>
                                    <p:cond delay="0"/>
                                  </p:stCondLst>
                                  <p:childTnLst>
                                    <p:cmd type="call">
                                      <p:cBhvr>
                                        <p:cTn id="34" dur="1" fill="hold"/>
                                        <p:tgtEl>
                                          <p:spTgt spid="9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Title 1"/>
          <p:cNvSpPr txBox="1"/>
          <p:nvPr/>
        </p:nvSpPr>
        <p:spPr>
          <a:xfrm>
            <a:off x="838080" y="937440"/>
            <a:ext cx="10515240" cy="2001960"/>
          </a:xfrm>
          <a:prstGeom prst="rect">
            <a:avLst/>
          </a:prstGeom>
          <a:noFill/>
          <a:ln w="0">
            <a:noFill/>
          </a:ln>
        </p:spPr>
        <p:txBody>
          <a:bodyPr anchor="b">
            <a:noAutofit/>
          </a:bodyPr>
          <a:p>
            <a:pPr>
              <a:lnSpc>
                <a:spcPct val="90000"/>
              </a:lnSpc>
            </a:pPr>
            <a:r>
              <a:rPr b="0" lang="en-US" sz="6000" spc="-1" strike="noStrike">
                <a:solidFill>
                  <a:srgbClr val="000000"/>
                </a:solidFill>
                <a:latin typeface="Calibri Light"/>
              </a:rPr>
              <a:t>Organization Profile and Problem Statement</a:t>
            </a:r>
            <a:endParaRPr b="0" lang="en-US" sz="6000" spc="-1" strike="noStrike">
              <a:solidFill>
                <a:srgbClr val="000000"/>
              </a:solidFill>
              <a:latin typeface="Calibri"/>
            </a:endParaRPr>
          </a:p>
        </p:txBody>
      </p:sp>
      <p:sp>
        <p:nvSpPr>
          <p:cNvPr id="98" name="TextBox 43"/>
          <p:cNvSpPr/>
          <p:nvPr/>
        </p:nvSpPr>
        <p:spPr>
          <a:xfrm>
            <a:off x="1014480" y="3429000"/>
            <a:ext cx="4791600" cy="222480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en-US" sz="2000" spc="-1" strike="noStrike">
                <a:solidFill>
                  <a:srgbClr val="000000"/>
                </a:solidFill>
                <a:latin typeface="Calibri"/>
              </a:rPr>
              <a:t>The Organization</a:t>
            </a:r>
            <a:endParaRPr b="0" lang="en-US" sz="2000" spc="-1" strike="noStrike">
              <a:latin typeface="Arial"/>
            </a:endParaRPr>
          </a:p>
          <a:p>
            <a:pPr>
              <a:lnSpc>
                <a:spcPct val="100000"/>
              </a:lnSpc>
            </a:pP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Products and Services</a:t>
            </a:r>
            <a:br/>
            <a:r>
              <a:rPr b="0" lang="en-US" sz="2000" spc="-1" strike="noStrike">
                <a:solidFill>
                  <a:srgbClr val="000000"/>
                </a:solidFill>
                <a:latin typeface="Calibri"/>
              </a:rPr>
              <a:t> </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Areas for Improvement with Technology</a:t>
            </a:r>
            <a:endParaRPr b="0" lang="en-US" sz="2000" spc="-1" strike="noStrike">
              <a:latin typeface="Arial"/>
            </a:endParaRPr>
          </a:p>
          <a:p>
            <a:pPr>
              <a:lnSpc>
                <a:spcPct val="100000"/>
              </a:lnSpc>
            </a:pP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Calibri"/>
              </a:rPr>
              <a:t>Problem Statement</a:t>
            </a:r>
            <a:endParaRPr b="0" lang="en-US" sz="2000" spc="-1" strike="noStrike">
              <a:latin typeface="Arial"/>
            </a:endParaRPr>
          </a:p>
        </p:txBody>
      </p:sp>
      <p:pic>
        <p:nvPicPr>
          <p:cNvPr id="99"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3000" p14:dur="2000"/>
    </mc:Choice>
    <mc:Fallback>
      <p:transition spd="slow" advTm="23000"/>
    </mc:Fallback>
  </mc:AlternateContent>
  <p:timing>
    <p:tnLst>
      <p:par>
        <p:cTn id="35" dur="indefinite" restart="never" nodeType="tmRoot">
          <p:childTnLst>
            <p:seq>
              <p:cTn id="36" dur="indefinite" nodeType="mainSeq">
                <p:childTnLst>
                  <p:par>
                    <p:cTn id="37" fill="hold">
                      <p:stCondLst>
                        <p:cond delay="0"/>
                      </p:stCondLst>
                      <p:childTnLst>
                        <p:par>
                          <p:cTn id="38" fill="hold">
                            <p:stCondLst>
                              <p:cond delay="0"/>
                            </p:stCondLst>
                            <p:childTnLst>
                              <p:par>
                                <p:cTn id="39" nodeType="afterEffect" fill="hold" presetClass="mediacall">
                                  <p:stCondLst>
                                    <p:cond delay="0"/>
                                  </p:stCondLst>
                                  <p:childTnLst>
                                    <p:cmd type="call">
                                      <p:cBhvr>
                                        <p:cTn id="40" dur="1" fill="hold"/>
                                        <p:tgtEl>
                                          <p:spTgt spid="9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Content Placeholder 2"/>
          <p:cNvSpPr/>
          <p:nvPr/>
        </p:nvSpPr>
        <p:spPr>
          <a:xfrm>
            <a:off x="620640" y="1831680"/>
            <a:ext cx="10514880" cy="4438080"/>
          </a:xfrm>
          <a:prstGeom prst="rect">
            <a:avLst/>
          </a:prstGeom>
          <a:noFill/>
          <a:ln w="0">
            <a:noFill/>
          </a:ln>
        </p:spPr>
        <p:style>
          <a:lnRef idx="0"/>
          <a:fillRef idx="0"/>
          <a:effectRef idx="0"/>
          <a:fontRef idx="minor"/>
        </p:style>
        <p:txBody>
          <a:bodyPr lIns="90000" rIns="90000" tIns="45000" bIns="45000">
            <a:noAutofit/>
          </a:bodyPr>
          <a:p>
            <a:pPr marL="171360" indent="-171000">
              <a:lnSpc>
                <a:spcPct val="100000"/>
              </a:lnSpc>
              <a:buClr>
                <a:srgbClr val="000000"/>
              </a:buClr>
              <a:buFont typeface="Arial"/>
              <a:buChar char="•"/>
            </a:pPr>
            <a:r>
              <a:rPr b="0" lang="en-US" sz="1800" spc="-1" strike="noStrike">
                <a:solidFill>
                  <a:srgbClr val="000000"/>
                </a:solidFill>
                <a:latin typeface="Arial"/>
              </a:rPr>
              <a:t>Rosetta Stone Ltd.</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rPr>
              <a:t>Uses computer technology to simulate an innovative method for language learning.  This method utilizes the same method that people learn their natural language.  It involves the use of sounds and pictures in context along with the absence of translation.</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rPr>
              <a:t>Main Competitors: </a:t>
            </a:r>
            <a:r>
              <a:rPr b="0" lang="en-US" sz="1800" spc="-1" strike="noStrike">
                <a:solidFill>
                  <a:srgbClr val="000000"/>
                </a:solidFill>
                <a:latin typeface="Arial"/>
                <a:ea typeface="NSimSun"/>
              </a:rPr>
              <a:t>Berlitz Corp, Mastery Education, Pearson plc, Scholastic Corp</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ea typeface="NSimSun"/>
              </a:rPr>
              <a:t>Public Company established in 1992.</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ea typeface="NSimSun"/>
              </a:rPr>
              <a:t>1147 Employees</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ea typeface="NSimSun"/>
              </a:rPr>
              <a:t>Brand awareness is 68% in USA, used by 16% of online education providers</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ea typeface="NSimSun"/>
              </a:rPr>
              <a:t>Sales decrease from 217M in 2015 to 173M in 2018, but increase to 190M in 2020.</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ea typeface="NSimSun"/>
              </a:rPr>
              <a:t>Profits decrease from 46M in 2015 to 1M in 2017, but increase to 12M in 2020.</a:t>
            </a:r>
            <a:endParaRPr b="0" lang="en-US" sz="1800" spc="-1" strike="noStrike">
              <a:latin typeface="Arial"/>
            </a:endParaRPr>
          </a:p>
          <a:p>
            <a:pPr marL="171360" indent="-171000">
              <a:lnSpc>
                <a:spcPct val="100000"/>
              </a:lnSpc>
              <a:buClr>
                <a:srgbClr val="000000"/>
              </a:buClr>
              <a:buFont typeface="Arial"/>
              <a:buChar char="•"/>
            </a:pPr>
            <a:r>
              <a:rPr b="0" lang="en-US" sz="1800" spc="-1" strike="noStrike">
                <a:solidFill>
                  <a:srgbClr val="000000"/>
                </a:solidFill>
                <a:latin typeface="Arial"/>
                <a:ea typeface="NSimSun"/>
              </a:rPr>
              <a:t>Acquired by IXL Learning in 2021</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NSimSun"/>
              </a:rPr>
              <a:t>Source: Statista, 2022; Plunkett Research, 2022</a:t>
            </a:r>
            <a:endParaRPr b="0" lang="en-US" sz="1800" spc="-1" strike="noStrike">
              <a:latin typeface="Arial"/>
            </a:endParaRPr>
          </a:p>
        </p:txBody>
      </p:sp>
      <p:sp>
        <p:nvSpPr>
          <p:cNvPr id="101" name="Title 1"/>
          <p:cNvSpPr/>
          <p:nvPr/>
        </p:nvSpPr>
        <p:spPr>
          <a:xfrm>
            <a:off x="838080" y="365040"/>
            <a:ext cx="10514880" cy="13248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The Organization</a:t>
            </a:r>
            <a:endParaRPr b="0" lang="en-US" sz="4400" spc="-1" strike="noStrike">
              <a:latin typeface="Arial"/>
            </a:endParaRPr>
          </a:p>
        </p:txBody>
      </p:sp>
      <p:pic>
        <p:nvPicPr>
          <p:cNvPr id="102"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5000" p14:dur="2000"/>
    </mc:Choice>
    <mc:Fallback>
      <p:transition spd="slow" advTm="25000"/>
    </mc:Fallback>
  </mc:AlternateContent>
  <p:timing>
    <p:tnLst>
      <p:par>
        <p:cTn id="41" dur="indefinite" restart="never" nodeType="tmRoot">
          <p:childTnLst>
            <p:seq>
              <p:cTn id="42" dur="indefinite" nodeType="mainSeq">
                <p:childTnLst>
                  <p:par>
                    <p:cTn id="43" fill="hold">
                      <p:stCondLst>
                        <p:cond delay="0"/>
                      </p:stCondLst>
                      <p:childTnLst>
                        <p:par>
                          <p:cTn id="44" fill="hold">
                            <p:stCondLst>
                              <p:cond delay="0"/>
                            </p:stCondLst>
                            <p:childTnLst>
                              <p:par>
                                <p:cTn id="45" nodeType="afterEffect" fill="hold" presetClass="mediacall">
                                  <p:stCondLst>
                                    <p:cond delay="0"/>
                                  </p:stCondLst>
                                  <p:childTnLst>
                                    <p:cmd type="call">
                                      <p:cBhvr>
                                        <p:cTn id="46" dur="1" fill="hold"/>
                                        <p:tgtEl>
                                          <p:spTgt spid="10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Title 1"/>
          <p:cNvSpPr/>
          <p:nvPr/>
        </p:nvSpPr>
        <p:spPr>
          <a:xfrm>
            <a:off x="740160" y="343440"/>
            <a:ext cx="10514880" cy="13248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Products and Services</a:t>
            </a:r>
            <a:endParaRPr b="0" lang="en-US" sz="4400" spc="-1" strike="noStrike">
              <a:latin typeface="Arial"/>
            </a:endParaRPr>
          </a:p>
        </p:txBody>
      </p:sp>
      <p:sp>
        <p:nvSpPr>
          <p:cNvPr id="104" name="TextBox 8"/>
          <p:cNvSpPr/>
          <p:nvPr/>
        </p:nvSpPr>
        <p:spPr>
          <a:xfrm>
            <a:off x="6310800" y="1582200"/>
            <a:ext cx="4389480" cy="44794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NSimSun"/>
              </a:rPr>
              <a:t>Services:</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marL="285840" indent="-285480">
              <a:lnSpc>
                <a:spcPct val="100000"/>
              </a:lnSpc>
              <a:buClr>
                <a:srgbClr val="000000"/>
              </a:buClr>
              <a:buFont typeface="Arial"/>
              <a:buChar char="•"/>
              <a:tabLst>
                <a:tab algn="l" pos="457200"/>
              </a:tabLst>
            </a:pPr>
            <a:r>
              <a:rPr b="0" lang="en-US" sz="1800" spc="-1" strike="noStrike">
                <a:solidFill>
                  <a:srgbClr val="000000"/>
                </a:solidFill>
                <a:latin typeface="Arial"/>
                <a:ea typeface="NSimSun"/>
              </a:rPr>
              <a:t>Membership option (online subscription)</a:t>
            </a:r>
            <a:r>
              <a:rPr b="0" lang="en-US" sz="1800" spc="-1" strike="noStrike">
                <a:solidFill>
                  <a:srgbClr val="000000"/>
                </a:solidFill>
                <a:latin typeface="Times New Roman"/>
                <a:ea typeface="NSimSun"/>
              </a:rPr>
              <a:t> </a:t>
            </a:r>
            <a:r>
              <a:rPr b="0" lang="en-US" sz="1800" spc="-1" strike="noStrike">
                <a:solidFill>
                  <a:srgbClr val="000000"/>
                </a:solidFill>
                <a:latin typeface="Arial"/>
                <a:ea typeface="NSimSun"/>
              </a:rPr>
              <a:t>for a single language under 2 different payment plans.</a:t>
            </a:r>
            <a:endParaRPr b="0" lang="en-US" sz="1800" spc="-1" strike="noStrike">
              <a:latin typeface="Arial"/>
            </a:endParaRPr>
          </a:p>
          <a:p>
            <a:pPr marL="457200">
              <a:lnSpc>
                <a:spcPct val="100000"/>
              </a:lnSpc>
              <a:tabLst>
                <a:tab algn="l" pos="457200"/>
              </a:tabLst>
            </a:pPr>
            <a:endParaRPr b="0" lang="en-US" sz="1800" spc="-1" strike="noStrike">
              <a:latin typeface="Arial"/>
            </a:endParaRPr>
          </a:p>
          <a:p>
            <a:pPr marL="285840" indent="-285480">
              <a:lnSpc>
                <a:spcPct val="100000"/>
              </a:lnSpc>
              <a:buClr>
                <a:srgbClr val="000000"/>
              </a:buClr>
              <a:buFont typeface="Arial"/>
              <a:buChar char="•"/>
              <a:tabLst>
                <a:tab algn="l" pos="457200"/>
              </a:tabLst>
            </a:pPr>
            <a:r>
              <a:rPr b="0" lang="en-US" sz="1800" spc="-1" strike="noStrike">
                <a:solidFill>
                  <a:srgbClr val="000000"/>
                </a:solidFill>
                <a:latin typeface="Arial"/>
                <a:ea typeface="NSimSun"/>
              </a:rPr>
              <a:t>Lifetime membership option that</a:t>
            </a:r>
            <a:r>
              <a:rPr b="0" lang="en-US" sz="1800" spc="-1" strike="noStrike">
                <a:solidFill>
                  <a:srgbClr val="000000"/>
                </a:solidFill>
                <a:latin typeface="Times New Roman"/>
                <a:ea typeface="NSimSun"/>
              </a:rPr>
              <a:t> </a:t>
            </a:r>
            <a:r>
              <a:rPr b="0" lang="en-US" sz="1800" spc="-1" strike="noStrike">
                <a:solidFill>
                  <a:srgbClr val="000000"/>
                </a:solidFill>
                <a:latin typeface="Arial"/>
                <a:ea typeface="NSimSun"/>
              </a:rPr>
              <a:t>includes all available languages.</a:t>
            </a:r>
            <a:endParaRPr b="0" lang="en-US" sz="1800" spc="-1" strike="noStrike">
              <a:latin typeface="Arial"/>
            </a:endParaRPr>
          </a:p>
          <a:p>
            <a:pPr marL="457200">
              <a:lnSpc>
                <a:spcPct val="100000"/>
              </a:lnSpc>
              <a:tabLst>
                <a:tab algn="l" pos="457200"/>
              </a:tabLst>
            </a:pPr>
            <a:endParaRPr b="0" lang="en-US" sz="1800" spc="-1" strike="noStrike">
              <a:latin typeface="Arial"/>
            </a:endParaRPr>
          </a:p>
          <a:p>
            <a:pPr marL="285840" indent="-285480">
              <a:lnSpc>
                <a:spcPct val="100000"/>
              </a:lnSpc>
              <a:buClr>
                <a:srgbClr val="000000"/>
              </a:buClr>
              <a:buFont typeface="Arial"/>
              <a:buChar char="•"/>
              <a:tabLst>
                <a:tab algn="l" pos="457200"/>
              </a:tabLst>
            </a:pPr>
            <a:r>
              <a:rPr b="0" lang="en-US" sz="1800" spc="-1" strike="noStrike">
                <a:solidFill>
                  <a:srgbClr val="000000"/>
                </a:solidFill>
                <a:latin typeface="Arial"/>
                <a:ea typeface="NSimSun"/>
              </a:rPr>
              <a:t>Separate subscription plans for </a:t>
            </a:r>
            <a:r>
              <a:rPr b="0" lang="en-US" sz="1800" spc="-1" strike="noStrike">
                <a:solidFill>
                  <a:srgbClr val="000000"/>
                </a:solidFill>
                <a:latin typeface="Arial"/>
                <a:ea typeface="NSimSun"/>
              </a:rPr>
              <a:t>enterprises and schools. </a:t>
            </a:r>
            <a:endParaRPr b="0" lang="en-US" sz="1800" spc="-1" strike="noStrike">
              <a:latin typeface="Arial"/>
            </a:endParaRPr>
          </a:p>
          <a:p>
            <a:pPr>
              <a:lnSpc>
                <a:spcPct val="100000"/>
              </a:lnSpc>
              <a:tabLst>
                <a:tab algn="l" pos="457200"/>
              </a:tabLst>
            </a:pPr>
            <a:r>
              <a:rPr b="0" lang="en-US" sz="1800" spc="-1" strike="noStrike">
                <a:solidFill>
                  <a:srgbClr val="000000"/>
                </a:solidFill>
                <a:latin typeface="Times New Roman"/>
                <a:ea typeface="NSimSun"/>
              </a:rPr>
              <a:t> </a:t>
            </a:r>
            <a:endParaRPr b="0" lang="en-US" sz="1800" spc="-1" strike="noStrike">
              <a:latin typeface="Arial"/>
            </a:endParaRPr>
          </a:p>
          <a:p>
            <a:pPr marL="285840" indent="-285480">
              <a:lnSpc>
                <a:spcPct val="100000"/>
              </a:lnSpc>
              <a:buClr>
                <a:srgbClr val="000000"/>
              </a:buClr>
              <a:buFont typeface="Arial"/>
              <a:buChar char="•"/>
              <a:tabLst>
                <a:tab algn="l" pos="457200"/>
              </a:tabLst>
            </a:pPr>
            <a:r>
              <a:rPr b="0" lang="en-US" sz="1800" spc="-1" strike="noStrike">
                <a:solidFill>
                  <a:srgbClr val="000000"/>
                </a:solidFill>
                <a:latin typeface="Arial"/>
                <a:ea typeface="NSimSun"/>
              </a:rPr>
              <a:t>Live coaching from native speakers.</a:t>
            </a:r>
            <a:endParaRPr b="0" lang="en-US" sz="1800" spc="-1" strike="noStrike">
              <a:latin typeface="Arial"/>
            </a:endParaRPr>
          </a:p>
          <a:p>
            <a:pPr>
              <a:lnSpc>
                <a:spcPct val="100000"/>
              </a:lnSpc>
              <a:tabLst>
                <a:tab algn="l" pos="457200"/>
              </a:tabLst>
            </a:pPr>
            <a:endParaRPr b="0" lang="en-US" sz="1800" spc="-1" strike="noStrike">
              <a:latin typeface="Arial"/>
            </a:endParaRPr>
          </a:p>
          <a:p>
            <a:pPr marL="285840" indent="-285480">
              <a:lnSpc>
                <a:spcPct val="100000"/>
              </a:lnSpc>
              <a:buClr>
                <a:srgbClr val="000000"/>
              </a:buClr>
              <a:buFont typeface="Arial"/>
              <a:buChar char="•"/>
              <a:tabLst>
                <a:tab algn="l" pos="457200"/>
              </a:tabLst>
            </a:pPr>
            <a:r>
              <a:rPr b="0" lang="en-US" sz="1800" spc="-1" strike="noStrike">
                <a:solidFill>
                  <a:srgbClr val="000000"/>
                </a:solidFill>
                <a:latin typeface="Arial"/>
                <a:ea typeface="NSimSun"/>
              </a:rPr>
              <a:t>Language learning via Rosetta Stone app</a:t>
            </a:r>
            <a:endParaRPr b="0" lang="en-US" sz="1800" spc="-1" strike="noStrike">
              <a:latin typeface="Arial"/>
            </a:endParaRPr>
          </a:p>
        </p:txBody>
      </p:sp>
      <p:sp>
        <p:nvSpPr>
          <p:cNvPr id="105" name="TextBox 9"/>
          <p:cNvSpPr/>
          <p:nvPr/>
        </p:nvSpPr>
        <p:spPr>
          <a:xfrm>
            <a:off x="936000" y="6145560"/>
            <a:ext cx="33850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NSimSun"/>
              </a:rPr>
              <a:t>Source: Rosetta Stone, 2022</a:t>
            </a:r>
            <a:r>
              <a:rPr b="0" lang="en-US" sz="1800" spc="-1" strike="noStrike">
                <a:solidFill>
                  <a:srgbClr val="000000"/>
                </a:solidFill>
                <a:latin typeface="Calibri"/>
                <a:ea typeface="NSimSun"/>
              </a:rPr>
              <a:t> </a:t>
            </a:r>
            <a:endParaRPr b="0" lang="en-US" sz="1800" spc="-1" strike="noStrike">
              <a:latin typeface="Arial"/>
            </a:endParaRPr>
          </a:p>
        </p:txBody>
      </p:sp>
      <p:sp>
        <p:nvSpPr>
          <p:cNvPr id="106" name="TextBox 2"/>
          <p:cNvSpPr/>
          <p:nvPr/>
        </p:nvSpPr>
        <p:spPr>
          <a:xfrm>
            <a:off x="1171800" y="1582200"/>
            <a:ext cx="4389480" cy="3107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NSimSun"/>
              </a:rPr>
              <a:t>Products:</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marL="285840" indent="-285480">
              <a:lnSpc>
                <a:spcPct val="100000"/>
              </a:lnSpc>
              <a:buClr>
                <a:srgbClr val="000000"/>
              </a:buClr>
              <a:buFont typeface="Arial"/>
              <a:buChar char="•"/>
              <a:tabLst>
                <a:tab algn="l" pos="457200"/>
              </a:tabLst>
            </a:pPr>
            <a:r>
              <a:rPr b="0" lang="en-US" sz="1800" spc="-1" strike="noStrike">
                <a:solidFill>
                  <a:srgbClr val="000000"/>
                </a:solidFill>
                <a:latin typeface="Arial"/>
                <a:ea typeface="NSimSun"/>
              </a:rPr>
              <a:t>Previously offered language-learning software via CD-ROM (Compact Disc, Read Only Memory) or download.</a:t>
            </a:r>
            <a:endParaRPr b="0" lang="en-US" sz="1800" spc="-1" strike="noStrike">
              <a:latin typeface="Arial"/>
            </a:endParaRPr>
          </a:p>
          <a:p>
            <a:pPr>
              <a:lnSpc>
                <a:spcPct val="100000"/>
              </a:lnSpc>
              <a:tabLst>
                <a:tab algn="l" pos="457200"/>
              </a:tabLst>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Currently there’s no indication that this </a:t>
            </a:r>
            <a:endParaRPr b="0" lang="en-US" sz="1800" spc="-1" strike="noStrike">
              <a:latin typeface="Arial"/>
            </a:endParaRPr>
          </a:p>
          <a:p>
            <a:pPr>
              <a:lnSpc>
                <a:spcPct val="100000"/>
              </a:lnSpc>
              <a:tabLst>
                <a:tab algn="l" pos="457200"/>
              </a:tabLst>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is one of their offerings.</a:t>
            </a:r>
            <a:endParaRPr b="0" lang="en-US" sz="1800" spc="-1" strike="noStrike">
              <a:latin typeface="Arial"/>
            </a:endParaRPr>
          </a:p>
          <a:p>
            <a:pPr>
              <a:lnSpc>
                <a:spcPct val="100000"/>
              </a:lnSpc>
              <a:tabLst>
                <a:tab algn="l" pos="457200"/>
              </a:tabLst>
            </a:pPr>
            <a:endParaRPr b="0" lang="en-US" sz="1800" spc="-1" strike="noStrike">
              <a:latin typeface="Arial"/>
            </a:endParaRPr>
          </a:p>
          <a:p>
            <a:pPr marL="285840" indent="-285480">
              <a:lnSpc>
                <a:spcPct val="100000"/>
              </a:lnSpc>
              <a:buClr>
                <a:srgbClr val="000000"/>
              </a:buClr>
              <a:buFont typeface="Arial"/>
              <a:buChar char="•"/>
              <a:tabLst>
                <a:tab algn="l" pos="457200"/>
              </a:tabLst>
            </a:pPr>
            <a:r>
              <a:rPr b="0" lang="en-US" sz="1800" spc="-1" strike="noStrike">
                <a:solidFill>
                  <a:srgbClr val="000000"/>
                </a:solidFill>
                <a:latin typeface="Arial"/>
                <a:ea typeface="NSimSun"/>
              </a:rPr>
              <a:t>Gift memberships to friends and family can possibly be considered as a product.</a:t>
            </a:r>
            <a:endParaRPr b="0" lang="en-US" sz="1800" spc="-1" strike="noStrike">
              <a:latin typeface="Arial"/>
            </a:endParaRPr>
          </a:p>
        </p:txBody>
      </p:sp>
      <p:pic>
        <p:nvPicPr>
          <p:cNvPr id="107"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2000" p14:dur="2000"/>
    </mc:Choice>
    <mc:Fallback>
      <p:transition spd="slow" advTm="22000"/>
    </mc:Fallback>
  </mc:AlternateContent>
  <p:timing>
    <p:tnLst>
      <p:par>
        <p:cTn id="47" dur="indefinite" restart="never" nodeType="tmRoot">
          <p:childTnLst>
            <p:seq>
              <p:cTn id="48" dur="indefinite" nodeType="mainSeq">
                <p:childTnLst>
                  <p:par>
                    <p:cTn id="49" fill="hold">
                      <p:stCondLst>
                        <p:cond delay="0"/>
                      </p:stCondLst>
                      <p:childTnLst>
                        <p:par>
                          <p:cTn id="50" fill="hold">
                            <p:stCondLst>
                              <p:cond delay="0"/>
                            </p:stCondLst>
                            <p:childTnLst>
                              <p:par>
                                <p:cTn id="51" nodeType="afterEffect" fill="hold" presetClass="mediacall">
                                  <p:stCondLst>
                                    <p:cond delay="0"/>
                                  </p:stCondLst>
                                  <p:childTnLst>
                                    <p:cmd type="call">
                                      <p:cBhvr>
                                        <p:cTn id="52" dur="1" fill="hold"/>
                                        <p:tgtEl>
                                          <p:spTgt spid="10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Title 1"/>
          <p:cNvSpPr/>
          <p:nvPr/>
        </p:nvSpPr>
        <p:spPr>
          <a:xfrm>
            <a:off x="838080" y="375840"/>
            <a:ext cx="10514880" cy="13248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Areas for Improvement with Technology </a:t>
            </a:r>
            <a:endParaRPr b="0" lang="en-US" sz="4400" spc="-1" strike="noStrike">
              <a:latin typeface="Arial"/>
            </a:endParaRPr>
          </a:p>
          <a:p>
            <a:pPr algn="ctr">
              <a:lnSpc>
                <a:spcPct val="90000"/>
              </a:lnSpc>
            </a:pPr>
            <a:r>
              <a:rPr b="0" lang="en-US" sz="4400" spc="-1" strike="noStrike">
                <a:solidFill>
                  <a:srgbClr val="000000"/>
                </a:solidFill>
                <a:latin typeface="Calibri Light"/>
              </a:rPr>
              <a:t>Part 1</a:t>
            </a:r>
            <a:endParaRPr b="0" lang="en-US" sz="4400" spc="-1" strike="noStrike">
              <a:latin typeface="Arial"/>
            </a:endParaRPr>
          </a:p>
        </p:txBody>
      </p:sp>
      <p:sp>
        <p:nvSpPr>
          <p:cNvPr id="109" name="TextBox 6"/>
          <p:cNvSpPr/>
          <p:nvPr/>
        </p:nvSpPr>
        <p:spPr>
          <a:xfrm>
            <a:off x="1088640" y="2136240"/>
            <a:ext cx="9622440" cy="2559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NSimSun"/>
              </a:rPr>
              <a:t>Mouse-over translations for words (with encouragement to use context to understand meaning prior to attempting to use mouse-over).</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Ability to practice word substitution to enhance meaning of vocabulary items. </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Example:</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La palla </a:t>
            </a:r>
            <a:r>
              <a:rPr b="0" lang="cs-CZ" sz="1800" spc="-1" strike="noStrike">
                <a:solidFill>
                  <a:srgbClr val="000000"/>
                </a:solidFill>
                <a:latin typeface="Arial"/>
                <a:ea typeface="NSimSun"/>
              </a:rPr>
              <a:t>è </a:t>
            </a:r>
            <a:r>
              <a:rPr b="0" lang="en-US" sz="1800" spc="-1" strike="noStrike">
                <a:solidFill>
                  <a:srgbClr val="00b0f0"/>
                </a:solidFill>
                <a:latin typeface="Arial"/>
                <a:ea typeface="NSimSun"/>
              </a:rPr>
              <a:t>rossa</a:t>
            </a:r>
            <a:r>
              <a:rPr b="0" lang="en-US" sz="1800" spc="-1" strike="noStrike">
                <a:solidFill>
                  <a:srgbClr val="000000"/>
                </a:solidFill>
                <a:latin typeface="Arial"/>
                <a:ea typeface="NSimSun"/>
              </a:rPr>
              <a:t>.</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The ball is </a:t>
            </a:r>
            <a:r>
              <a:rPr b="0" lang="en-US" sz="1800" spc="-1" strike="noStrike">
                <a:solidFill>
                  <a:srgbClr val="00b0f0"/>
                </a:solidFill>
                <a:latin typeface="Arial"/>
                <a:ea typeface="NSimSun"/>
              </a:rPr>
              <a:t>red</a:t>
            </a:r>
            <a:r>
              <a:rPr b="0" lang="en-US" sz="1800" spc="-1" strike="noStrike">
                <a:solidFill>
                  <a:srgbClr val="000000"/>
                </a:solidFill>
                <a:latin typeface="Arial"/>
                <a:ea typeface="NSimSun"/>
              </a:rPr>
              <a:t>.</a:t>
            </a:r>
            <a:endParaRPr b="0" lang="en-US" sz="1800" spc="-1" strike="noStrike">
              <a:latin typeface="Arial"/>
            </a:endParaRPr>
          </a:p>
          <a:p>
            <a:pPr>
              <a:lnSpc>
                <a:spcPct val="100000"/>
              </a:lnSpc>
            </a:pPr>
            <a:r>
              <a:rPr b="0" lang="en-US" sz="1800" spc="-1" strike="noStrike">
                <a:solidFill>
                  <a:srgbClr val="000000"/>
                </a:solidFill>
                <a:latin typeface="Times New Roman"/>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La palla </a:t>
            </a:r>
            <a:r>
              <a:rPr b="0" lang="cs-CZ" sz="1800" spc="-1" strike="noStrike">
                <a:solidFill>
                  <a:srgbClr val="000000"/>
                </a:solidFill>
                <a:latin typeface="Arial"/>
                <a:ea typeface="NSimSun"/>
              </a:rPr>
              <a:t>è </a:t>
            </a:r>
            <a:r>
              <a:rPr b="0" lang="en-US" sz="1800" spc="-1" strike="noStrike">
                <a:solidFill>
                  <a:srgbClr val="c55a11"/>
                </a:solidFill>
                <a:latin typeface="Arial"/>
                <a:ea typeface="NSimSun"/>
              </a:rPr>
              <a:t>gialla</a:t>
            </a:r>
            <a:r>
              <a:rPr b="0" lang="en-US" sz="1800" spc="-1" strike="noStrike">
                <a:solidFill>
                  <a:srgbClr val="000000"/>
                </a:solidFill>
                <a:latin typeface="Arial"/>
                <a:ea typeface="NSimSun"/>
              </a:rPr>
              <a:t>.</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The ball is </a:t>
            </a:r>
            <a:r>
              <a:rPr b="0" lang="en-US" sz="1800" spc="-1" strike="noStrike">
                <a:solidFill>
                  <a:srgbClr val="c55a11"/>
                </a:solidFill>
                <a:latin typeface="Arial"/>
                <a:ea typeface="NSimSun"/>
              </a:rPr>
              <a:t>yellow</a:t>
            </a:r>
            <a:r>
              <a:rPr b="0" lang="en-US" sz="1800" spc="-1" strike="noStrike">
                <a:solidFill>
                  <a:srgbClr val="000000"/>
                </a:solidFill>
                <a:latin typeface="Arial"/>
                <a:ea typeface="NSimSun"/>
              </a:rPr>
              <a:t>.</a:t>
            </a:r>
            <a:endParaRPr b="0" lang="en-US" sz="1800" spc="-1" strike="noStrike">
              <a:latin typeface="Arial"/>
            </a:endParaRPr>
          </a:p>
        </p:txBody>
      </p:sp>
      <p:sp>
        <p:nvSpPr>
          <p:cNvPr id="110" name="Left Arrow 10"/>
          <p:cNvSpPr/>
          <p:nvPr/>
        </p:nvSpPr>
        <p:spPr>
          <a:xfrm>
            <a:off x="9176760" y="2673000"/>
            <a:ext cx="2057040" cy="962640"/>
          </a:xfrm>
          <a:prstGeom prst="lef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rPr>
              <a:t>Project Focus</a:t>
            </a:r>
            <a:endParaRPr b="0" lang="en-US" sz="1800" spc="-1" strike="noStrike">
              <a:latin typeface="Arial"/>
            </a:endParaRPr>
          </a:p>
        </p:txBody>
      </p:sp>
      <p:pic>
        <p:nvPicPr>
          <p:cNvPr id="111"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6000" p14:dur="2000"/>
    </mc:Choice>
    <mc:Fallback>
      <p:transition spd="slow" advTm="26000"/>
    </mc:Fallback>
  </mc:AlternateContent>
  <p:timing>
    <p:tnLst>
      <p:par>
        <p:cTn id="53" dur="indefinite" restart="never" nodeType="tmRoot">
          <p:childTnLst>
            <p:seq>
              <p:cTn id="54" dur="indefinite" nodeType="mainSeq">
                <p:childTnLst>
                  <p:par>
                    <p:cTn id="55" fill="hold">
                      <p:stCondLst>
                        <p:cond delay="0"/>
                      </p:stCondLst>
                      <p:childTnLst>
                        <p:par>
                          <p:cTn id="56" fill="hold">
                            <p:stCondLst>
                              <p:cond delay="0"/>
                            </p:stCondLst>
                            <p:childTnLst>
                              <p:par>
                                <p:cTn id="57" nodeType="afterEffect" fill="hold" presetClass="mediacall">
                                  <p:stCondLst>
                                    <p:cond delay="0"/>
                                  </p:stCondLst>
                                  <p:childTnLst>
                                    <p:cmd type="call">
                                      <p:cBhvr>
                                        <p:cTn id="58" dur="1" fill="hold"/>
                                        <p:tgtEl>
                                          <p:spTgt spid="11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itle 1"/>
          <p:cNvSpPr/>
          <p:nvPr/>
        </p:nvSpPr>
        <p:spPr>
          <a:xfrm>
            <a:off x="838080" y="375840"/>
            <a:ext cx="10514880" cy="13248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Areas for Improvement with Technology </a:t>
            </a:r>
            <a:endParaRPr b="0" lang="en-US" sz="4400" spc="-1" strike="noStrike">
              <a:latin typeface="Arial"/>
            </a:endParaRPr>
          </a:p>
          <a:p>
            <a:pPr algn="ctr">
              <a:lnSpc>
                <a:spcPct val="90000"/>
              </a:lnSpc>
            </a:pPr>
            <a:r>
              <a:rPr b="0" lang="en-US" sz="4400" spc="-1" strike="noStrike">
                <a:solidFill>
                  <a:srgbClr val="000000"/>
                </a:solidFill>
                <a:latin typeface="Calibri Light"/>
              </a:rPr>
              <a:t>Part 2</a:t>
            </a:r>
            <a:endParaRPr b="0" lang="en-US" sz="4400" spc="-1" strike="noStrike">
              <a:latin typeface="Arial"/>
            </a:endParaRPr>
          </a:p>
        </p:txBody>
      </p:sp>
      <p:sp>
        <p:nvSpPr>
          <p:cNvPr id="113" name="TextBox 1"/>
          <p:cNvSpPr/>
          <p:nvPr/>
        </p:nvSpPr>
        <p:spPr>
          <a:xfrm>
            <a:off x="1110240" y="2001960"/>
            <a:ext cx="9122040" cy="3107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NSimSun"/>
              </a:rPr>
              <a:t>Along with word substitution, the proper rules of grammar should be observed.  This would be for verb ending changes according to person, changes in definite &amp; indefinite articles according to noun gender and the like.</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Example:</a:t>
            </a:r>
            <a:endParaRPr b="0" lang="en-US" sz="1800" spc="-1" strike="noStrike">
              <a:latin typeface="Arial"/>
            </a:endParaRPr>
          </a:p>
          <a:p>
            <a:pPr>
              <a:lnSpc>
                <a:spcPct val="100000"/>
              </a:lnSpc>
            </a:pPr>
            <a:r>
              <a:rPr b="0" lang="en-US" sz="1800" spc="-1" strike="noStrike">
                <a:solidFill>
                  <a:srgbClr val="000000"/>
                </a:solidFill>
                <a:latin typeface="Times New Roman"/>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Mangia</a:t>
            </a:r>
            <a:r>
              <a:rPr b="0" lang="en-US" sz="1800" spc="-1" strike="noStrike">
                <a:solidFill>
                  <a:srgbClr val="ffc000"/>
                </a:solidFill>
                <a:latin typeface="Arial"/>
                <a:ea typeface="NSimSun"/>
              </a:rPr>
              <a:t>mo</a:t>
            </a:r>
            <a:r>
              <a:rPr b="0" lang="en-US" sz="1800" spc="-1" strike="noStrike">
                <a:solidFill>
                  <a:srgbClr val="000000"/>
                </a:solidFill>
                <a:latin typeface="Arial"/>
                <a:ea typeface="NSimSun"/>
              </a:rPr>
              <a:t> il pane.</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ffc000"/>
                </a:solidFill>
                <a:latin typeface="Arial"/>
                <a:ea typeface="NSimSun"/>
              </a:rPr>
              <a:t>We</a:t>
            </a:r>
            <a:r>
              <a:rPr b="0" lang="en-US" sz="1800" spc="-1" strike="noStrike">
                <a:solidFill>
                  <a:srgbClr val="000000"/>
                </a:solidFill>
                <a:latin typeface="Arial"/>
                <a:ea typeface="NSimSun"/>
              </a:rPr>
              <a:t> eat bread.</a:t>
            </a:r>
            <a:endParaRPr b="0" lang="en-US" sz="1800" spc="-1" strike="noStrike">
              <a:latin typeface="Arial"/>
            </a:endParaRPr>
          </a:p>
          <a:p>
            <a:pPr>
              <a:lnSpc>
                <a:spcPct val="100000"/>
              </a:lnSpc>
            </a:pPr>
            <a:r>
              <a:rPr b="0" lang="en-US" sz="1800" spc="-1" strike="noStrike">
                <a:solidFill>
                  <a:srgbClr val="000000"/>
                </a:solidFill>
                <a:latin typeface="Times New Roman"/>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Mangia</a:t>
            </a:r>
            <a:r>
              <a:rPr b="0" lang="en-US" sz="1800" spc="-1" strike="noStrike">
                <a:solidFill>
                  <a:srgbClr val="5b9bd5"/>
                </a:solidFill>
                <a:latin typeface="Arial"/>
                <a:ea typeface="NSimSun"/>
              </a:rPr>
              <a:t>no</a:t>
            </a:r>
            <a:r>
              <a:rPr b="0" lang="en-US" sz="1800" spc="-1" strike="noStrike">
                <a:solidFill>
                  <a:srgbClr val="000000"/>
                </a:solidFill>
                <a:latin typeface="Arial"/>
                <a:ea typeface="NSimSun"/>
              </a:rPr>
              <a:t> </a:t>
            </a:r>
            <a:r>
              <a:rPr b="0" lang="en-US" sz="1800" spc="-1" strike="noStrike">
                <a:solidFill>
                  <a:srgbClr val="ed7d31"/>
                </a:solidFill>
                <a:latin typeface="Arial"/>
                <a:ea typeface="NSimSun"/>
              </a:rPr>
              <a:t>il pane</a:t>
            </a:r>
            <a:r>
              <a:rPr b="0" lang="en-US" sz="1800" spc="-1" strike="noStrike">
                <a:solidFill>
                  <a:srgbClr val="000000"/>
                </a:solidFill>
                <a:latin typeface="Arial"/>
                <a:ea typeface="NSimSun"/>
              </a:rPr>
              <a:t>.</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5b9bd5"/>
                </a:solidFill>
                <a:latin typeface="Arial"/>
                <a:ea typeface="NSimSun"/>
              </a:rPr>
              <a:t>They</a:t>
            </a:r>
            <a:r>
              <a:rPr b="0" lang="en-US" sz="1800" spc="-1" strike="noStrike">
                <a:solidFill>
                  <a:srgbClr val="000000"/>
                </a:solidFill>
                <a:latin typeface="Arial"/>
                <a:ea typeface="NSimSun"/>
              </a:rPr>
              <a:t> eat </a:t>
            </a:r>
            <a:r>
              <a:rPr b="0" lang="en-US" sz="1800" spc="-1" strike="noStrike">
                <a:solidFill>
                  <a:srgbClr val="ed7d31"/>
                </a:solidFill>
                <a:latin typeface="Arial"/>
                <a:ea typeface="NSimSun"/>
              </a:rPr>
              <a:t>bread</a:t>
            </a:r>
            <a:r>
              <a:rPr b="0" lang="en-US" sz="1800" spc="-1" strike="noStrike">
                <a:solidFill>
                  <a:srgbClr val="000000"/>
                </a:solidFill>
                <a:latin typeface="Arial"/>
                <a:ea typeface="NSimSun"/>
              </a:rPr>
              <a:t>.</a:t>
            </a:r>
            <a:endParaRPr b="0" lang="en-US" sz="1800" spc="-1" strike="noStrike">
              <a:latin typeface="Arial"/>
            </a:endParaRPr>
          </a:p>
          <a:p>
            <a:pPr>
              <a:lnSpc>
                <a:spcPct val="100000"/>
              </a:lnSpc>
            </a:pPr>
            <a:r>
              <a:rPr b="0" lang="en-US" sz="1800" spc="-1" strike="noStrike">
                <a:solidFill>
                  <a:srgbClr val="000000"/>
                </a:solidFill>
                <a:latin typeface="Times New Roman"/>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Mangiano </a:t>
            </a:r>
            <a:r>
              <a:rPr b="0" lang="en-US" sz="1800" spc="-1" strike="noStrike">
                <a:solidFill>
                  <a:srgbClr val="2e75b6"/>
                </a:solidFill>
                <a:latin typeface="Arial"/>
                <a:ea typeface="NSimSun"/>
              </a:rPr>
              <a:t>la pasta</a:t>
            </a:r>
            <a:r>
              <a:rPr b="0" lang="en-US" sz="1800" spc="-1" strike="noStrike">
                <a:solidFill>
                  <a:srgbClr val="000000"/>
                </a:solidFill>
                <a:latin typeface="Arial"/>
                <a:ea typeface="NSimSun"/>
              </a:rPr>
              <a:t>.</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	</a:t>
            </a:r>
            <a:r>
              <a:rPr b="0" lang="en-US" sz="1800" spc="-1" strike="noStrike">
                <a:solidFill>
                  <a:srgbClr val="000000"/>
                </a:solidFill>
                <a:latin typeface="Arial"/>
                <a:ea typeface="NSimSun"/>
              </a:rPr>
              <a:t>They eat </a:t>
            </a:r>
            <a:r>
              <a:rPr b="0" lang="en-US" sz="1800" spc="-1" strike="noStrike">
                <a:solidFill>
                  <a:srgbClr val="2e75b6"/>
                </a:solidFill>
                <a:latin typeface="Arial"/>
                <a:ea typeface="NSimSun"/>
              </a:rPr>
              <a:t>pasta</a:t>
            </a:r>
            <a:r>
              <a:rPr b="0" lang="en-US" sz="1800" spc="-1" strike="noStrike">
                <a:solidFill>
                  <a:srgbClr val="000000"/>
                </a:solidFill>
                <a:latin typeface="Arial"/>
                <a:ea typeface="NSimSun"/>
              </a:rPr>
              <a:t>.</a:t>
            </a:r>
            <a:endParaRPr b="0" lang="en-US" sz="1800" spc="-1" strike="noStrike">
              <a:latin typeface="Arial"/>
            </a:endParaRPr>
          </a:p>
        </p:txBody>
      </p:sp>
      <p:pic>
        <p:nvPicPr>
          <p:cNvPr id="114"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0000" p14:dur="2000"/>
    </mc:Choice>
    <mc:Fallback>
      <p:transition spd="slow" advTm="20000"/>
    </mc:Fallback>
  </mc:AlternateContent>
  <p:timing>
    <p:tnLst>
      <p:par>
        <p:cTn id="59" dur="indefinite" restart="never" nodeType="tmRoot">
          <p:childTnLst>
            <p:seq>
              <p:cTn id="60" dur="indefinite" nodeType="mainSeq">
                <p:childTnLst>
                  <p:par>
                    <p:cTn id="61" fill="hold">
                      <p:stCondLst>
                        <p:cond delay="0"/>
                      </p:stCondLst>
                      <p:childTnLst>
                        <p:par>
                          <p:cTn id="62" fill="hold">
                            <p:stCondLst>
                              <p:cond delay="0"/>
                            </p:stCondLst>
                            <p:childTnLst>
                              <p:par>
                                <p:cTn id="63" nodeType="afterEffect" fill="hold" presetClass="mediacall">
                                  <p:stCondLst>
                                    <p:cond delay="0"/>
                                  </p:stCondLst>
                                  <p:childTnLst>
                                    <p:cmd type="call">
                                      <p:cBhvr>
                                        <p:cTn id="64" dur="1" fill="hold"/>
                                        <p:tgtEl>
                                          <p:spTgt spid="114"/>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Title 1"/>
          <p:cNvSpPr/>
          <p:nvPr/>
        </p:nvSpPr>
        <p:spPr>
          <a:xfrm>
            <a:off x="838080" y="375840"/>
            <a:ext cx="10514880" cy="13248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4400" spc="-1" strike="noStrike">
                <a:solidFill>
                  <a:srgbClr val="000000"/>
                </a:solidFill>
                <a:latin typeface="Calibri Light"/>
              </a:rPr>
              <a:t>Areas for Improvement with Technology </a:t>
            </a:r>
            <a:endParaRPr b="0" lang="en-US" sz="4400" spc="-1" strike="noStrike">
              <a:latin typeface="Arial"/>
            </a:endParaRPr>
          </a:p>
          <a:p>
            <a:pPr algn="ctr">
              <a:lnSpc>
                <a:spcPct val="90000"/>
              </a:lnSpc>
            </a:pPr>
            <a:r>
              <a:rPr b="0" lang="en-US" sz="4400" spc="-1" strike="noStrike">
                <a:solidFill>
                  <a:srgbClr val="000000"/>
                </a:solidFill>
                <a:latin typeface="Calibri Light"/>
              </a:rPr>
              <a:t>Part 3</a:t>
            </a:r>
            <a:endParaRPr b="0" lang="en-US" sz="4400" spc="-1" strike="noStrike">
              <a:latin typeface="Arial"/>
            </a:endParaRPr>
          </a:p>
        </p:txBody>
      </p:sp>
      <p:sp>
        <p:nvSpPr>
          <p:cNvPr id="116" name="TextBox 2"/>
          <p:cNvSpPr/>
          <p:nvPr/>
        </p:nvSpPr>
        <p:spPr>
          <a:xfrm>
            <a:off x="957960" y="1968120"/>
            <a:ext cx="9655200" cy="33822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NSimSun"/>
              </a:rPr>
              <a:t>Voice recognition technology at times won’t recognize a pronunciation even if it’s spoken by a native speaker.</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Though there are a variety of activities, they don’t require the learner to think critically or to have a deep understanding of the subject.</a:t>
            </a: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Should have more opportunities to interact online with others who speak the target language or are learning it.</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NSimSun"/>
              </a:rPr>
              <a:t> </a:t>
            </a:r>
            <a:endParaRPr b="0" lang="en-US" sz="1800" spc="-1" strike="noStrike">
              <a:latin typeface="Arial"/>
            </a:endParaRPr>
          </a:p>
          <a:p>
            <a:pPr>
              <a:lnSpc>
                <a:spcPct val="100000"/>
              </a:lnSpc>
            </a:pPr>
            <a:r>
              <a:rPr b="0" lang="en-US" sz="1800" spc="-1" strike="noStrike">
                <a:solidFill>
                  <a:srgbClr val="000000"/>
                </a:solidFill>
                <a:latin typeface="Arial"/>
                <a:ea typeface="NSimSun"/>
              </a:rPr>
              <a:t>(Work, 2014)</a:t>
            </a:r>
            <a:endParaRPr b="0" lang="en-US" sz="1800" spc="-1" strike="noStrike">
              <a:latin typeface="Arial"/>
            </a:endParaRPr>
          </a:p>
        </p:txBody>
      </p:sp>
      <p:pic>
        <p:nvPicPr>
          <p:cNvPr id="117" name="" descr="">
            <a:hlinkClick r:id="" action="ppaction://media"/>
          </p:cNvPr>
          <p:cNvPicPr/>
          <p:nvPr>
            <a:audioFile r:link="rId1"/>
            <p:extLst>
              <p:ext uri="{DAA4B4D4-6D71-4841-9C94-3DE7FCFB9230}">
                <p14:media r:embed="rId2"/>
              </p:ext>
            </p:extLst>
          </p:nvPr>
        </p:nvPicPr>
        <p:blipFill>
          <a:blip r:embed="rId3"/>
        </p:blipFill>
        <p:spPr>
          <a:xfrm>
            <a:off x="11226960" y="5892840"/>
            <a:ext cx="812520" cy="812520"/>
          </a:xfrm>
          <a:prstGeom prst="rect">
            <a:avLst/>
          </a:prstGeom>
          <a:ln w="0">
            <a:noFill/>
          </a:ln>
        </p:spPr>
      </p:pic>
    </p:spTree>
  </p:cSld>
  <mc:AlternateContent>
    <mc:Choice Requires="p14">
      <p:transition spd="slow" advTm="28000" p14:dur="2000"/>
    </mc:Choice>
    <mc:Fallback>
      <p:transition spd="slow" advTm="28000"/>
    </mc:Fallback>
  </mc:AlternateContent>
  <p:timing>
    <p:tnLst>
      <p:par>
        <p:cTn id="65" dur="indefinite" restart="never" nodeType="tmRoot">
          <p:childTnLst>
            <p:seq>
              <p:cTn id="66" dur="indefinite" nodeType="mainSeq">
                <p:childTnLst>
                  <p:par>
                    <p:cTn id="67" fill="hold">
                      <p:stCondLst>
                        <p:cond delay="0"/>
                      </p:stCondLst>
                      <p:childTnLst>
                        <p:par>
                          <p:cTn id="68" fill="hold">
                            <p:stCondLst>
                              <p:cond delay="0"/>
                            </p:stCondLst>
                            <p:childTnLst>
                              <p:par>
                                <p:cTn id="69" nodeType="afterEffect" fill="hold" presetClass="mediacall">
                                  <p:stCondLst>
                                    <p:cond delay="0"/>
                                  </p:stCondLst>
                                  <p:childTnLst>
                                    <p:cmd type="call">
                                      <p:cBhvr>
                                        <p:cTn id="70" dur="1" fill="hold"/>
                                        <p:tgtEl>
                                          <p:spTgt spid="11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FF29DAF2B2474CAA0976D75413A80B" ma:contentTypeVersion="20" ma:contentTypeDescription="Create a new document." ma:contentTypeScope="" ma:versionID="1bc55e9eb1e1cc66f2eb1c33e6b9be96">
  <xsd:schema xmlns:xsd="http://www.w3.org/2001/XMLSchema" xmlns:xs="http://www.w3.org/2001/XMLSchema" xmlns:p="http://schemas.microsoft.com/office/2006/metadata/properties" xmlns:ns1="http://schemas.microsoft.com/sharepoint/v3" xmlns:ns3="f681fcbd-d5a2-4336-a092-82e7af704741" xmlns:ns4="c9140fa4-d231-4bf2-8e30-bda3cfa5fa06" targetNamespace="http://schemas.microsoft.com/office/2006/metadata/properties" ma:root="true" ma:fieldsID="47d93689c161693b0321a7ae4ce647b7" ns1:_="" ns3:_="" ns4:_="">
    <xsd:import namespace="http://schemas.microsoft.com/sharepoint/v3"/>
    <xsd:import namespace="f681fcbd-d5a2-4336-a092-82e7af704741"/>
    <xsd:import namespace="c9140fa4-d231-4bf2-8e30-bda3cfa5fa06"/>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DateTaken"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81fcbd-d5a2-4336-a092-82e7af704741"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140fa4-d231-4bf2-8e30-bda3cfa5fa0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s xmlns="f681fcbd-d5a2-4336-a092-82e7af704741" xsi:nil="true"/>
    <_ip_UnifiedCompliancePolicyUIAction xmlns="http://schemas.microsoft.com/sharepoint/v3" xsi:nil="true"/>
    <MigrationWizIdDocumentLibraryPermissions xmlns="f681fcbd-d5a2-4336-a092-82e7af704741" xsi:nil="true"/>
    <MigrationWizIdPermissionLevels xmlns="f681fcbd-d5a2-4336-a092-82e7af704741" xsi:nil="true"/>
    <MigrationWizId xmlns="f681fcbd-d5a2-4336-a092-82e7af704741" xsi:nil="true"/>
    <_ip_UnifiedCompliancePolicyProperties xmlns="http://schemas.microsoft.com/sharepoint/v3" xsi:nil="true"/>
    <MigrationWizIdSecurityGroups xmlns="f681fcbd-d5a2-4336-a092-82e7af7047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F433A9-C21F-4B64-82B6-9D8BF945EE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81fcbd-d5a2-4336-a092-82e7af704741"/>
    <ds:schemaRef ds:uri="c9140fa4-d231-4bf2-8e30-bda3cfa5f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5C7E86-F198-4529-846B-7FDC81B2DE1A}">
  <ds:schemaRef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c9140fa4-d231-4bf2-8e30-bda3cfa5fa06"/>
    <ds:schemaRef ds:uri="http://purl.org/dc/dcmitype/"/>
    <ds:schemaRef ds:uri="f681fcbd-d5a2-4336-a092-82e7af704741"/>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695A31AD-E50C-4DA8-8BB1-5EC47B0B6C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7340</TotalTime>
  <Application>LibreOffice/7.1.5.2$Windows_X86_64 LibreOffice_project/85f04e9f809797b8199d13c421bd8a2b025d52b5</Application>
  <AppVersion>15.0000</AppVersion>
  <Words>4887</Words>
  <Paragraphs>504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2020-12-10T18:13:34Z</dcterms:created>
  <dc:creator>Walker, Russ</dc:creator>
  <dc:description/>
  <dc:language>en-US</dc:language>
  <cp:lastModifiedBy/>
  <dcterms:modified xsi:type="dcterms:W3CDTF">2023-01-16T00:36:58Z</dcterms:modified>
  <cp:revision>60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0x01010007FF29DAF2B2474CAA0976D75413A80B</vt:lpwstr>
  </property>
  <property fmtid="{D5CDD505-2E9C-101B-9397-08002B2CF9AE}" pid="3" name="MMClips">
    <vt:i4>28</vt:i4>
  </property>
  <property fmtid="{D5CDD505-2E9C-101B-9397-08002B2CF9AE}" pid="4" name="Notes">
    <vt:i4>28</vt:i4>
  </property>
  <property fmtid="{D5CDD505-2E9C-101B-9397-08002B2CF9AE}" pid="5" name="PresentationFormat">
    <vt:lpwstr>Widescreen</vt:lpwstr>
  </property>
  <property fmtid="{D5CDD505-2E9C-101B-9397-08002B2CF9AE}" pid="6" name="Slides">
    <vt:i4>28</vt:i4>
  </property>
</Properties>
</file>