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1" r:id="rId4"/>
    <p:sldId id="258" r:id="rId5"/>
    <p:sldId id="259" r:id="rId6"/>
    <p:sldId id="260" r:id="rId7"/>
    <p:sldId id="261" r:id="rId8"/>
    <p:sldId id="288" r:id="rId9"/>
    <p:sldId id="265" r:id="rId10"/>
    <p:sldId id="284" r:id="rId11"/>
    <p:sldId id="285" r:id="rId12"/>
    <p:sldId id="257" r:id="rId13"/>
    <p:sldId id="264" r:id="rId14"/>
    <p:sldId id="286" r:id="rId15"/>
    <p:sldId id="262" r:id="rId16"/>
    <p:sldId id="269" r:id="rId17"/>
    <p:sldId id="273" r:id="rId18"/>
    <p:sldId id="272" r:id="rId19"/>
    <p:sldId id="274" r:id="rId20"/>
    <p:sldId id="276" r:id="rId21"/>
    <p:sldId id="279" r:id="rId22"/>
    <p:sldId id="275" r:id="rId23"/>
    <p:sldId id="278" r:id="rId24"/>
    <p:sldId id="289" r:id="rId25"/>
    <p:sldId id="290" r:id="rId26"/>
    <p:sldId id="291" r:id="rId27"/>
    <p:sldId id="293" r:id="rId28"/>
    <p:sldId id="292" r:id="rId29"/>
    <p:sldId id="294" r:id="rId30"/>
    <p:sldId id="295" r:id="rId31"/>
    <p:sldId id="296" r:id="rId32"/>
    <p:sldId id="29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egler, Marvin" initials="ZM" lastIdx="3" clrIdx="0">
    <p:extLst>
      <p:ext uri="{19B8F6BF-5375-455C-9EA6-DF929625EA0E}">
        <p15:presenceInfo xmlns:p15="http://schemas.microsoft.com/office/powerpoint/2012/main" userId="S::mziegler@my.devry.edu::297bf344-1dd2-4779-8680-c0451e4c39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116" d="100"/>
          <a:sy n="116" d="100"/>
        </p:scale>
        <p:origin x="20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ieglerMarvin\Documents\DeVry\Jupyter\Spyder%20files\ArduinoTemperatureSensor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Trial 1 - Temperature and Humidity Data</a:t>
            </a:r>
          </a:p>
        </c:rich>
      </c:tx>
      <c:layout>
        <c:manualLayout>
          <c:xMode val="edge"/>
          <c:yMode val="edge"/>
          <c:x val="7.1777777777777788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trial1!$A$1</c:f>
              <c:strCache>
                <c:ptCount val="1"/>
                <c:pt idx="0">
                  <c:v>Celsius</c:v>
                </c:pt>
              </c:strCache>
            </c:strRef>
          </c:tx>
          <c:spPr>
            <a:ln w="28575" cap="rnd">
              <a:solidFill>
                <a:schemeClr val="accent1"/>
              </a:solidFill>
              <a:round/>
            </a:ln>
            <a:effectLst/>
          </c:spPr>
          <c:marker>
            <c:symbol val="none"/>
          </c:marker>
          <c:val>
            <c:numRef>
              <c:f>trial1!$A$2:$A$201</c:f>
              <c:numCache>
                <c:formatCode>General</c:formatCode>
                <c:ptCount val="200"/>
                <c:pt idx="0">
                  <c:v>27</c:v>
                </c:pt>
                <c:pt idx="1">
                  <c:v>27</c:v>
                </c:pt>
                <c:pt idx="2">
                  <c:v>27</c:v>
                </c:pt>
                <c:pt idx="3">
                  <c:v>27</c:v>
                </c:pt>
                <c:pt idx="4">
                  <c:v>27</c:v>
                </c:pt>
                <c:pt idx="5">
                  <c:v>27</c:v>
                </c:pt>
                <c:pt idx="6">
                  <c:v>27</c:v>
                </c:pt>
                <c:pt idx="7">
                  <c:v>27</c:v>
                </c:pt>
                <c:pt idx="8">
                  <c:v>27</c:v>
                </c:pt>
                <c:pt idx="9">
                  <c:v>27</c:v>
                </c:pt>
                <c:pt idx="10">
                  <c:v>27</c:v>
                </c:pt>
                <c:pt idx="11">
                  <c:v>27</c:v>
                </c:pt>
                <c:pt idx="12">
                  <c:v>27</c:v>
                </c:pt>
                <c:pt idx="13">
                  <c:v>27</c:v>
                </c:pt>
                <c:pt idx="14">
                  <c:v>27</c:v>
                </c:pt>
                <c:pt idx="15">
                  <c:v>27</c:v>
                </c:pt>
                <c:pt idx="16">
                  <c:v>27</c:v>
                </c:pt>
                <c:pt idx="17">
                  <c:v>27</c:v>
                </c:pt>
                <c:pt idx="18">
                  <c:v>27</c:v>
                </c:pt>
                <c:pt idx="19">
                  <c:v>27</c:v>
                </c:pt>
                <c:pt idx="20">
                  <c:v>27</c:v>
                </c:pt>
                <c:pt idx="21">
                  <c:v>27</c:v>
                </c:pt>
                <c:pt idx="22">
                  <c:v>27</c:v>
                </c:pt>
                <c:pt idx="23">
                  <c:v>27</c:v>
                </c:pt>
                <c:pt idx="24">
                  <c:v>27</c:v>
                </c:pt>
                <c:pt idx="25">
                  <c:v>27</c:v>
                </c:pt>
                <c:pt idx="26">
                  <c:v>27</c:v>
                </c:pt>
                <c:pt idx="27">
                  <c:v>27</c:v>
                </c:pt>
                <c:pt idx="28">
                  <c:v>27</c:v>
                </c:pt>
                <c:pt idx="29">
                  <c:v>27</c:v>
                </c:pt>
                <c:pt idx="30">
                  <c:v>27</c:v>
                </c:pt>
                <c:pt idx="31">
                  <c:v>27</c:v>
                </c:pt>
                <c:pt idx="32">
                  <c:v>27</c:v>
                </c:pt>
                <c:pt idx="33">
                  <c:v>27</c:v>
                </c:pt>
                <c:pt idx="34">
                  <c:v>27</c:v>
                </c:pt>
                <c:pt idx="35">
                  <c:v>27</c:v>
                </c:pt>
                <c:pt idx="36">
                  <c:v>27</c:v>
                </c:pt>
                <c:pt idx="37">
                  <c:v>27</c:v>
                </c:pt>
                <c:pt idx="38">
                  <c:v>27</c:v>
                </c:pt>
                <c:pt idx="39">
                  <c:v>27</c:v>
                </c:pt>
                <c:pt idx="40">
                  <c:v>27</c:v>
                </c:pt>
                <c:pt idx="41">
                  <c:v>27</c:v>
                </c:pt>
                <c:pt idx="42">
                  <c:v>27</c:v>
                </c:pt>
                <c:pt idx="43">
                  <c:v>27</c:v>
                </c:pt>
                <c:pt idx="44">
                  <c:v>27</c:v>
                </c:pt>
                <c:pt idx="45">
                  <c:v>27</c:v>
                </c:pt>
                <c:pt idx="46">
                  <c:v>27</c:v>
                </c:pt>
                <c:pt idx="47">
                  <c:v>27</c:v>
                </c:pt>
                <c:pt idx="48">
                  <c:v>27</c:v>
                </c:pt>
                <c:pt idx="49">
                  <c:v>27</c:v>
                </c:pt>
                <c:pt idx="50">
                  <c:v>27</c:v>
                </c:pt>
                <c:pt idx="51">
                  <c:v>27</c:v>
                </c:pt>
                <c:pt idx="52">
                  <c:v>27</c:v>
                </c:pt>
                <c:pt idx="53">
                  <c:v>27</c:v>
                </c:pt>
                <c:pt idx="54">
                  <c:v>27</c:v>
                </c:pt>
                <c:pt idx="55">
                  <c:v>27</c:v>
                </c:pt>
                <c:pt idx="56">
                  <c:v>27</c:v>
                </c:pt>
                <c:pt idx="57">
                  <c:v>27</c:v>
                </c:pt>
                <c:pt idx="58">
                  <c:v>27</c:v>
                </c:pt>
                <c:pt idx="59">
                  <c:v>27</c:v>
                </c:pt>
                <c:pt idx="60">
                  <c:v>27</c:v>
                </c:pt>
                <c:pt idx="61">
                  <c:v>27</c:v>
                </c:pt>
                <c:pt idx="62">
                  <c:v>27</c:v>
                </c:pt>
                <c:pt idx="63">
                  <c:v>27</c:v>
                </c:pt>
                <c:pt idx="64">
                  <c:v>27</c:v>
                </c:pt>
                <c:pt idx="65">
                  <c:v>27</c:v>
                </c:pt>
                <c:pt idx="66">
                  <c:v>27</c:v>
                </c:pt>
                <c:pt idx="67">
                  <c:v>27</c:v>
                </c:pt>
                <c:pt idx="68">
                  <c:v>27</c:v>
                </c:pt>
                <c:pt idx="69">
                  <c:v>27</c:v>
                </c:pt>
                <c:pt idx="70">
                  <c:v>27</c:v>
                </c:pt>
                <c:pt idx="71">
                  <c:v>27</c:v>
                </c:pt>
                <c:pt idx="72">
                  <c:v>27</c:v>
                </c:pt>
                <c:pt idx="73">
                  <c:v>27</c:v>
                </c:pt>
                <c:pt idx="74">
                  <c:v>27</c:v>
                </c:pt>
                <c:pt idx="75">
                  <c:v>27</c:v>
                </c:pt>
                <c:pt idx="76">
                  <c:v>27</c:v>
                </c:pt>
                <c:pt idx="77">
                  <c:v>27</c:v>
                </c:pt>
                <c:pt idx="78">
                  <c:v>27</c:v>
                </c:pt>
                <c:pt idx="79">
                  <c:v>27</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c:v>
                </c:pt>
                <c:pt idx="95">
                  <c:v>27</c:v>
                </c:pt>
                <c:pt idx="96">
                  <c:v>27</c:v>
                </c:pt>
                <c:pt idx="97">
                  <c:v>27</c:v>
                </c:pt>
                <c:pt idx="98">
                  <c:v>27</c:v>
                </c:pt>
                <c:pt idx="99">
                  <c:v>27</c:v>
                </c:pt>
                <c:pt idx="100">
                  <c:v>27</c:v>
                </c:pt>
                <c:pt idx="101">
                  <c:v>27</c:v>
                </c:pt>
                <c:pt idx="102">
                  <c:v>27</c:v>
                </c:pt>
                <c:pt idx="103">
                  <c:v>27</c:v>
                </c:pt>
                <c:pt idx="104">
                  <c:v>27</c:v>
                </c:pt>
                <c:pt idx="105">
                  <c:v>27</c:v>
                </c:pt>
                <c:pt idx="106">
                  <c:v>27</c:v>
                </c:pt>
                <c:pt idx="107">
                  <c:v>27</c:v>
                </c:pt>
                <c:pt idx="108">
                  <c:v>27</c:v>
                </c:pt>
                <c:pt idx="109">
                  <c:v>27</c:v>
                </c:pt>
                <c:pt idx="110">
                  <c:v>27</c:v>
                </c:pt>
                <c:pt idx="111">
                  <c:v>27</c:v>
                </c:pt>
                <c:pt idx="112">
                  <c:v>27</c:v>
                </c:pt>
                <c:pt idx="113">
                  <c:v>27</c:v>
                </c:pt>
                <c:pt idx="114">
                  <c:v>27</c:v>
                </c:pt>
                <c:pt idx="115">
                  <c:v>27</c:v>
                </c:pt>
                <c:pt idx="116">
                  <c:v>27</c:v>
                </c:pt>
                <c:pt idx="117">
                  <c:v>27</c:v>
                </c:pt>
                <c:pt idx="118">
                  <c:v>27</c:v>
                </c:pt>
                <c:pt idx="119">
                  <c:v>27</c:v>
                </c:pt>
                <c:pt idx="120">
                  <c:v>27</c:v>
                </c:pt>
                <c:pt idx="121">
                  <c:v>27</c:v>
                </c:pt>
                <c:pt idx="122">
                  <c:v>27</c:v>
                </c:pt>
                <c:pt idx="123">
                  <c:v>27</c:v>
                </c:pt>
                <c:pt idx="124">
                  <c:v>27</c:v>
                </c:pt>
                <c:pt idx="125">
                  <c:v>27</c:v>
                </c:pt>
                <c:pt idx="126">
                  <c:v>27</c:v>
                </c:pt>
                <c:pt idx="127">
                  <c:v>27</c:v>
                </c:pt>
                <c:pt idx="128">
                  <c:v>27</c:v>
                </c:pt>
                <c:pt idx="129">
                  <c:v>27</c:v>
                </c:pt>
                <c:pt idx="130">
                  <c:v>27</c:v>
                </c:pt>
                <c:pt idx="131">
                  <c:v>27</c:v>
                </c:pt>
                <c:pt idx="132">
                  <c:v>27</c:v>
                </c:pt>
                <c:pt idx="133">
                  <c:v>27</c:v>
                </c:pt>
                <c:pt idx="134">
                  <c:v>27</c:v>
                </c:pt>
                <c:pt idx="135">
                  <c:v>27</c:v>
                </c:pt>
                <c:pt idx="136">
                  <c:v>27</c:v>
                </c:pt>
                <c:pt idx="137">
                  <c:v>27</c:v>
                </c:pt>
                <c:pt idx="138">
                  <c:v>27</c:v>
                </c:pt>
                <c:pt idx="139">
                  <c:v>27</c:v>
                </c:pt>
                <c:pt idx="140">
                  <c:v>27</c:v>
                </c:pt>
                <c:pt idx="141">
                  <c:v>27</c:v>
                </c:pt>
                <c:pt idx="142">
                  <c:v>27</c:v>
                </c:pt>
                <c:pt idx="143">
                  <c:v>27</c:v>
                </c:pt>
                <c:pt idx="144">
                  <c:v>27</c:v>
                </c:pt>
                <c:pt idx="145">
                  <c:v>27</c:v>
                </c:pt>
                <c:pt idx="146">
                  <c:v>27</c:v>
                </c:pt>
                <c:pt idx="147">
                  <c:v>27</c:v>
                </c:pt>
                <c:pt idx="148">
                  <c:v>27</c:v>
                </c:pt>
                <c:pt idx="149">
                  <c:v>27</c:v>
                </c:pt>
                <c:pt idx="150">
                  <c:v>27</c:v>
                </c:pt>
                <c:pt idx="151">
                  <c:v>27</c:v>
                </c:pt>
                <c:pt idx="152">
                  <c:v>27</c:v>
                </c:pt>
                <c:pt idx="153">
                  <c:v>27</c:v>
                </c:pt>
                <c:pt idx="154">
                  <c:v>27</c:v>
                </c:pt>
                <c:pt idx="155">
                  <c:v>27</c:v>
                </c:pt>
                <c:pt idx="156">
                  <c:v>27</c:v>
                </c:pt>
                <c:pt idx="157">
                  <c:v>27</c:v>
                </c:pt>
                <c:pt idx="158">
                  <c:v>27</c:v>
                </c:pt>
                <c:pt idx="159">
                  <c:v>27</c:v>
                </c:pt>
                <c:pt idx="160">
                  <c:v>27</c:v>
                </c:pt>
                <c:pt idx="161">
                  <c:v>27</c:v>
                </c:pt>
                <c:pt idx="162">
                  <c:v>27</c:v>
                </c:pt>
                <c:pt idx="163">
                  <c:v>27</c:v>
                </c:pt>
                <c:pt idx="164">
                  <c:v>27</c:v>
                </c:pt>
                <c:pt idx="165">
                  <c:v>27</c:v>
                </c:pt>
                <c:pt idx="166">
                  <c:v>27</c:v>
                </c:pt>
                <c:pt idx="167">
                  <c:v>27</c:v>
                </c:pt>
                <c:pt idx="168">
                  <c:v>27</c:v>
                </c:pt>
                <c:pt idx="169">
                  <c:v>27</c:v>
                </c:pt>
                <c:pt idx="170">
                  <c:v>27</c:v>
                </c:pt>
                <c:pt idx="171">
                  <c:v>27</c:v>
                </c:pt>
                <c:pt idx="172">
                  <c:v>27</c:v>
                </c:pt>
                <c:pt idx="173">
                  <c:v>27</c:v>
                </c:pt>
                <c:pt idx="174">
                  <c:v>27</c:v>
                </c:pt>
                <c:pt idx="175">
                  <c:v>27</c:v>
                </c:pt>
                <c:pt idx="176">
                  <c:v>27</c:v>
                </c:pt>
                <c:pt idx="177">
                  <c:v>27</c:v>
                </c:pt>
                <c:pt idx="178">
                  <c:v>27</c:v>
                </c:pt>
                <c:pt idx="179">
                  <c:v>27</c:v>
                </c:pt>
                <c:pt idx="180">
                  <c:v>27</c:v>
                </c:pt>
                <c:pt idx="181">
                  <c:v>27</c:v>
                </c:pt>
                <c:pt idx="182">
                  <c:v>27</c:v>
                </c:pt>
                <c:pt idx="183">
                  <c:v>27</c:v>
                </c:pt>
                <c:pt idx="184">
                  <c:v>27</c:v>
                </c:pt>
                <c:pt idx="185">
                  <c:v>27</c:v>
                </c:pt>
                <c:pt idx="186">
                  <c:v>27</c:v>
                </c:pt>
                <c:pt idx="187">
                  <c:v>27</c:v>
                </c:pt>
                <c:pt idx="188">
                  <c:v>27</c:v>
                </c:pt>
                <c:pt idx="189">
                  <c:v>27</c:v>
                </c:pt>
                <c:pt idx="190">
                  <c:v>27</c:v>
                </c:pt>
                <c:pt idx="191">
                  <c:v>27</c:v>
                </c:pt>
                <c:pt idx="192">
                  <c:v>27</c:v>
                </c:pt>
                <c:pt idx="193">
                  <c:v>27</c:v>
                </c:pt>
                <c:pt idx="194">
                  <c:v>27</c:v>
                </c:pt>
                <c:pt idx="195">
                  <c:v>27</c:v>
                </c:pt>
                <c:pt idx="196">
                  <c:v>27</c:v>
                </c:pt>
                <c:pt idx="197">
                  <c:v>27</c:v>
                </c:pt>
                <c:pt idx="198">
                  <c:v>27</c:v>
                </c:pt>
                <c:pt idx="199">
                  <c:v>27</c:v>
                </c:pt>
              </c:numCache>
            </c:numRef>
          </c:val>
          <c:smooth val="0"/>
          <c:extLst>
            <c:ext xmlns:c16="http://schemas.microsoft.com/office/drawing/2014/chart" uri="{C3380CC4-5D6E-409C-BE32-E72D297353CC}">
              <c16:uniqueId val="{00000000-D071-4E99-8E0A-177C31CE5EAD}"/>
            </c:ext>
          </c:extLst>
        </c:ser>
        <c:ser>
          <c:idx val="1"/>
          <c:order val="1"/>
          <c:tx>
            <c:strRef>
              <c:f>trial1!$B$1</c:f>
              <c:strCache>
                <c:ptCount val="1"/>
                <c:pt idx="0">
                  <c:v>Fahrenheit</c:v>
                </c:pt>
              </c:strCache>
            </c:strRef>
          </c:tx>
          <c:spPr>
            <a:ln w="28575" cap="rnd">
              <a:solidFill>
                <a:schemeClr val="accent2"/>
              </a:solidFill>
              <a:round/>
            </a:ln>
            <a:effectLst/>
          </c:spPr>
          <c:marker>
            <c:symbol val="none"/>
          </c:marker>
          <c:val>
            <c:numRef>
              <c:f>trial1!$B$2:$B$201</c:f>
              <c:numCache>
                <c:formatCode>General</c:formatCode>
                <c:ptCount val="200"/>
                <c:pt idx="0">
                  <c:v>80.599999999999994</c:v>
                </c:pt>
                <c:pt idx="1">
                  <c:v>80.599999999999994</c:v>
                </c:pt>
                <c:pt idx="2">
                  <c:v>80.599999999999994</c:v>
                </c:pt>
                <c:pt idx="3">
                  <c:v>80.599999999999994</c:v>
                </c:pt>
                <c:pt idx="4">
                  <c:v>80.599999999999994</c:v>
                </c:pt>
                <c:pt idx="5">
                  <c:v>80.599999999999994</c:v>
                </c:pt>
                <c:pt idx="6">
                  <c:v>80.599999999999994</c:v>
                </c:pt>
                <c:pt idx="7">
                  <c:v>80.599999999999994</c:v>
                </c:pt>
                <c:pt idx="8">
                  <c:v>80.599999999999994</c:v>
                </c:pt>
                <c:pt idx="9">
                  <c:v>80.599999999999994</c:v>
                </c:pt>
                <c:pt idx="10">
                  <c:v>80.599999999999994</c:v>
                </c:pt>
                <c:pt idx="11">
                  <c:v>80.599999999999994</c:v>
                </c:pt>
                <c:pt idx="12">
                  <c:v>80.599999999999994</c:v>
                </c:pt>
                <c:pt idx="13">
                  <c:v>80.599999999999994</c:v>
                </c:pt>
                <c:pt idx="14">
                  <c:v>80.599999999999994</c:v>
                </c:pt>
                <c:pt idx="15">
                  <c:v>80.599999999999994</c:v>
                </c:pt>
                <c:pt idx="16">
                  <c:v>80.599999999999994</c:v>
                </c:pt>
                <c:pt idx="17">
                  <c:v>80.599999999999994</c:v>
                </c:pt>
                <c:pt idx="18">
                  <c:v>80.599999999999994</c:v>
                </c:pt>
                <c:pt idx="19">
                  <c:v>80.599999999999994</c:v>
                </c:pt>
                <c:pt idx="20">
                  <c:v>80.599999999999994</c:v>
                </c:pt>
                <c:pt idx="21">
                  <c:v>80.599999999999994</c:v>
                </c:pt>
                <c:pt idx="22">
                  <c:v>80.599999999999994</c:v>
                </c:pt>
                <c:pt idx="23">
                  <c:v>80.599999999999994</c:v>
                </c:pt>
                <c:pt idx="24">
                  <c:v>80.599999999999994</c:v>
                </c:pt>
                <c:pt idx="25">
                  <c:v>80.599999999999994</c:v>
                </c:pt>
                <c:pt idx="26">
                  <c:v>80.599999999999994</c:v>
                </c:pt>
                <c:pt idx="27">
                  <c:v>80.599999999999994</c:v>
                </c:pt>
                <c:pt idx="28">
                  <c:v>80.599999999999994</c:v>
                </c:pt>
                <c:pt idx="29">
                  <c:v>80.599999999999994</c:v>
                </c:pt>
                <c:pt idx="30">
                  <c:v>80.599999999999994</c:v>
                </c:pt>
                <c:pt idx="31">
                  <c:v>80.599999999999994</c:v>
                </c:pt>
                <c:pt idx="32">
                  <c:v>80.599999999999994</c:v>
                </c:pt>
                <c:pt idx="33">
                  <c:v>80.599999999999994</c:v>
                </c:pt>
                <c:pt idx="34">
                  <c:v>80.599999999999994</c:v>
                </c:pt>
                <c:pt idx="35">
                  <c:v>80.599999999999994</c:v>
                </c:pt>
                <c:pt idx="36">
                  <c:v>80.599999999999994</c:v>
                </c:pt>
                <c:pt idx="37">
                  <c:v>80.599999999999994</c:v>
                </c:pt>
                <c:pt idx="38">
                  <c:v>80.599999999999994</c:v>
                </c:pt>
                <c:pt idx="39">
                  <c:v>80.599999999999994</c:v>
                </c:pt>
                <c:pt idx="40">
                  <c:v>80.599999999999994</c:v>
                </c:pt>
                <c:pt idx="41">
                  <c:v>80.599999999999994</c:v>
                </c:pt>
                <c:pt idx="42">
                  <c:v>80.599999999999994</c:v>
                </c:pt>
                <c:pt idx="43">
                  <c:v>80.599999999999994</c:v>
                </c:pt>
                <c:pt idx="44">
                  <c:v>80.599999999999994</c:v>
                </c:pt>
                <c:pt idx="45">
                  <c:v>80.599999999999994</c:v>
                </c:pt>
                <c:pt idx="46">
                  <c:v>80.599999999999994</c:v>
                </c:pt>
                <c:pt idx="47">
                  <c:v>80.599999999999994</c:v>
                </c:pt>
                <c:pt idx="48">
                  <c:v>80.599999999999994</c:v>
                </c:pt>
                <c:pt idx="49">
                  <c:v>80.599999999999994</c:v>
                </c:pt>
                <c:pt idx="50">
                  <c:v>80.599999999999994</c:v>
                </c:pt>
                <c:pt idx="51">
                  <c:v>80.599999999999994</c:v>
                </c:pt>
                <c:pt idx="52">
                  <c:v>80.599999999999994</c:v>
                </c:pt>
                <c:pt idx="53">
                  <c:v>80.599999999999994</c:v>
                </c:pt>
                <c:pt idx="54">
                  <c:v>80.599999999999994</c:v>
                </c:pt>
                <c:pt idx="55">
                  <c:v>80.599999999999994</c:v>
                </c:pt>
                <c:pt idx="56">
                  <c:v>80.599999999999994</c:v>
                </c:pt>
                <c:pt idx="57">
                  <c:v>80.599999999999994</c:v>
                </c:pt>
                <c:pt idx="58">
                  <c:v>80.599999999999994</c:v>
                </c:pt>
                <c:pt idx="59">
                  <c:v>80.599999999999994</c:v>
                </c:pt>
                <c:pt idx="60">
                  <c:v>80.599999999999994</c:v>
                </c:pt>
                <c:pt idx="61">
                  <c:v>80.599999999999994</c:v>
                </c:pt>
                <c:pt idx="62">
                  <c:v>80.599999999999994</c:v>
                </c:pt>
                <c:pt idx="63">
                  <c:v>80.599999999999994</c:v>
                </c:pt>
                <c:pt idx="64">
                  <c:v>80.599999999999994</c:v>
                </c:pt>
                <c:pt idx="65">
                  <c:v>80.599999999999994</c:v>
                </c:pt>
                <c:pt idx="66">
                  <c:v>80.599999999999994</c:v>
                </c:pt>
                <c:pt idx="67">
                  <c:v>80.599999999999994</c:v>
                </c:pt>
                <c:pt idx="68">
                  <c:v>80.599999999999994</c:v>
                </c:pt>
                <c:pt idx="69">
                  <c:v>80.599999999999994</c:v>
                </c:pt>
                <c:pt idx="70">
                  <c:v>80.599999999999994</c:v>
                </c:pt>
                <c:pt idx="71">
                  <c:v>80.599999999999994</c:v>
                </c:pt>
                <c:pt idx="72">
                  <c:v>80.599999999999994</c:v>
                </c:pt>
                <c:pt idx="73">
                  <c:v>80.599999999999994</c:v>
                </c:pt>
                <c:pt idx="74">
                  <c:v>80.599999999999994</c:v>
                </c:pt>
                <c:pt idx="75">
                  <c:v>80.599999999999994</c:v>
                </c:pt>
                <c:pt idx="76">
                  <c:v>80.599999999999994</c:v>
                </c:pt>
                <c:pt idx="77">
                  <c:v>80.599999999999994</c:v>
                </c:pt>
                <c:pt idx="78">
                  <c:v>80.599999999999994</c:v>
                </c:pt>
                <c:pt idx="79">
                  <c:v>80.599999999999994</c:v>
                </c:pt>
                <c:pt idx="80">
                  <c:v>80.599999999999994</c:v>
                </c:pt>
                <c:pt idx="81">
                  <c:v>80.599999999999994</c:v>
                </c:pt>
                <c:pt idx="82">
                  <c:v>80.599999999999994</c:v>
                </c:pt>
                <c:pt idx="83">
                  <c:v>80.599999999999994</c:v>
                </c:pt>
                <c:pt idx="84">
                  <c:v>80.599999999999994</c:v>
                </c:pt>
                <c:pt idx="85">
                  <c:v>80.599999999999994</c:v>
                </c:pt>
                <c:pt idx="86">
                  <c:v>80.599999999999994</c:v>
                </c:pt>
                <c:pt idx="87">
                  <c:v>80.599999999999994</c:v>
                </c:pt>
                <c:pt idx="88">
                  <c:v>80.599999999999994</c:v>
                </c:pt>
                <c:pt idx="89">
                  <c:v>80.599999999999994</c:v>
                </c:pt>
                <c:pt idx="90">
                  <c:v>80.599999999999994</c:v>
                </c:pt>
                <c:pt idx="91">
                  <c:v>80.599999999999994</c:v>
                </c:pt>
                <c:pt idx="92">
                  <c:v>80.599999999999994</c:v>
                </c:pt>
                <c:pt idx="93">
                  <c:v>80.599999999999994</c:v>
                </c:pt>
                <c:pt idx="94">
                  <c:v>80.599999999999994</c:v>
                </c:pt>
                <c:pt idx="95">
                  <c:v>80.599999999999994</c:v>
                </c:pt>
                <c:pt idx="96">
                  <c:v>80.599999999999994</c:v>
                </c:pt>
                <c:pt idx="97">
                  <c:v>80.599999999999994</c:v>
                </c:pt>
                <c:pt idx="98">
                  <c:v>80.599999999999994</c:v>
                </c:pt>
                <c:pt idx="99">
                  <c:v>80.599999999999994</c:v>
                </c:pt>
                <c:pt idx="100">
                  <c:v>80.599999999999994</c:v>
                </c:pt>
                <c:pt idx="101">
                  <c:v>80.599999999999994</c:v>
                </c:pt>
                <c:pt idx="102">
                  <c:v>80.599999999999994</c:v>
                </c:pt>
                <c:pt idx="103">
                  <c:v>80.599999999999994</c:v>
                </c:pt>
                <c:pt idx="104">
                  <c:v>80.599999999999994</c:v>
                </c:pt>
                <c:pt idx="105">
                  <c:v>80.599999999999994</c:v>
                </c:pt>
                <c:pt idx="106">
                  <c:v>80.599999999999994</c:v>
                </c:pt>
                <c:pt idx="107">
                  <c:v>80.599999999999994</c:v>
                </c:pt>
                <c:pt idx="108">
                  <c:v>80.599999999999994</c:v>
                </c:pt>
                <c:pt idx="109">
                  <c:v>80.599999999999994</c:v>
                </c:pt>
                <c:pt idx="110">
                  <c:v>80.599999999999994</c:v>
                </c:pt>
                <c:pt idx="111">
                  <c:v>80.599999999999994</c:v>
                </c:pt>
                <c:pt idx="112">
                  <c:v>80.599999999999994</c:v>
                </c:pt>
                <c:pt idx="113">
                  <c:v>80.599999999999994</c:v>
                </c:pt>
                <c:pt idx="114">
                  <c:v>80.599999999999994</c:v>
                </c:pt>
                <c:pt idx="115">
                  <c:v>80.599999999999994</c:v>
                </c:pt>
                <c:pt idx="116">
                  <c:v>80.599999999999994</c:v>
                </c:pt>
                <c:pt idx="117">
                  <c:v>80.599999999999994</c:v>
                </c:pt>
                <c:pt idx="118">
                  <c:v>80.599999999999994</c:v>
                </c:pt>
                <c:pt idx="119">
                  <c:v>80.599999999999994</c:v>
                </c:pt>
                <c:pt idx="120">
                  <c:v>80.599999999999994</c:v>
                </c:pt>
                <c:pt idx="121">
                  <c:v>80.599999999999994</c:v>
                </c:pt>
                <c:pt idx="122">
                  <c:v>80.599999999999994</c:v>
                </c:pt>
                <c:pt idx="123">
                  <c:v>80.599999999999994</c:v>
                </c:pt>
                <c:pt idx="124">
                  <c:v>80.599999999999994</c:v>
                </c:pt>
                <c:pt idx="125">
                  <c:v>80.599999999999994</c:v>
                </c:pt>
                <c:pt idx="126">
                  <c:v>80.599999999999994</c:v>
                </c:pt>
                <c:pt idx="127">
                  <c:v>80.599999999999994</c:v>
                </c:pt>
                <c:pt idx="128">
                  <c:v>80.599999999999994</c:v>
                </c:pt>
                <c:pt idx="129">
                  <c:v>80.599999999999994</c:v>
                </c:pt>
                <c:pt idx="130">
                  <c:v>80.599999999999994</c:v>
                </c:pt>
                <c:pt idx="131">
                  <c:v>80.599999999999994</c:v>
                </c:pt>
                <c:pt idx="132">
                  <c:v>80.599999999999994</c:v>
                </c:pt>
                <c:pt idx="133">
                  <c:v>80.599999999999994</c:v>
                </c:pt>
                <c:pt idx="134">
                  <c:v>80.599999999999994</c:v>
                </c:pt>
                <c:pt idx="135">
                  <c:v>80.599999999999994</c:v>
                </c:pt>
                <c:pt idx="136">
                  <c:v>80.599999999999994</c:v>
                </c:pt>
                <c:pt idx="137">
                  <c:v>80.599999999999994</c:v>
                </c:pt>
                <c:pt idx="138">
                  <c:v>80.599999999999994</c:v>
                </c:pt>
                <c:pt idx="139">
                  <c:v>80.599999999999994</c:v>
                </c:pt>
                <c:pt idx="140">
                  <c:v>80.599999999999994</c:v>
                </c:pt>
                <c:pt idx="141">
                  <c:v>80.599999999999994</c:v>
                </c:pt>
                <c:pt idx="142">
                  <c:v>80.599999999999994</c:v>
                </c:pt>
                <c:pt idx="143">
                  <c:v>80.599999999999994</c:v>
                </c:pt>
                <c:pt idx="144">
                  <c:v>80.599999999999994</c:v>
                </c:pt>
                <c:pt idx="145">
                  <c:v>80.599999999999994</c:v>
                </c:pt>
                <c:pt idx="146">
                  <c:v>80.599999999999994</c:v>
                </c:pt>
                <c:pt idx="147">
                  <c:v>80.599999999999994</c:v>
                </c:pt>
                <c:pt idx="148">
                  <c:v>80.599999999999994</c:v>
                </c:pt>
                <c:pt idx="149">
                  <c:v>80.599999999999994</c:v>
                </c:pt>
                <c:pt idx="150">
                  <c:v>80.599999999999994</c:v>
                </c:pt>
                <c:pt idx="151">
                  <c:v>80.599999999999994</c:v>
                </c:pt>
                <c:pt idx="152">
                  <c:v>80.599999999999994</c:v>
                </c:pt>
                <c:pt idx="153">
                  <c:v>80.599999999999994</c:v>
                </c:pt>
                <c:pt idx="154">
                  <c:v>80.599999999999994</c:v>
                </c:pt>
                <c:pt idx="155">
                  <c:v>80.599999999999994</c:v>
                </c:pt>
                <c:pt idx="156">
                  <c:v>80.599999999999994</c:v>
                </c:pt>
                <c:pt idx="157">
                  <c:v>80.599999999999994</c:v>
                </c:pt>
                <c:pt idx="158">
                  <c:v>80.599999999999994</c:v>
                </c:pt>
                <c:pt idx="159">
                  <c:v>80.599999999999994</c:v>
                </c:pt>
                <c:pt idx="160">
                  <c:v>80.599999999999994</c:v>
                </c:pt>
                <c:pt idx="161">
                  <c:v>80.599999999999994</c:v>
                </c:pt>
                <c:pt idx="162">
                  <c:v>80.599999999999994</c:v>
                </c:pt>
                <c:pt idx="163">
                  <c:v>80.599999999999994</c:v>
                </c:pt>
                <c:pt idx="164">
                  <c:v>80.599999999999994</c:v>
                </c:pt>
                <c:pt idx="165">
                  <c:v>80.599999999999994</c:v>
                </c:pt>
                <c:pt idx="166">
                  <c:v>80.599999999999994</c:v>
                </c:pt>
                <c:pt idx="167">
                  <c:v>80.599999999999994</c:v>
                </c:pt>
                <c:pt idx="168">
                  <c:v>80.599999999999994</c:v>
                </c:pt>
                <c:pt idx="169">
                  <c:v>80.599999999999994</c:v>
                </c:pt>
                <c:pt idx="170">
                  <c:v>80.599999999999994</c:v>
                </c:pt>
                <c:pt idx="171">
                  <c:v>80.599999999999994</c:v>
                </c:pt>
                <c:pt idx="172">
                  <c:v>80.599999999999994</c:v>
                </c:pt>
                <c:pt idx="173">
                  <c:v>80.599999999999994</c:v>
                </c:pt>
                <c:pt idx="174">
                  <c:v>80.599999999999994</c:v>
                </c:pt>
                <c:pt idx="175">
                  <c:v>80.599999999999994</c:v>
                </c:pt>
                <c:pt idx="176">
                  <c:v>80.599999999999994</c:v>
                </c:pt>
                <c:pt idx="177">
                  <c:v>80.599999999999994</c:v>
                </c:pt>
                <c:pt idx="178">
                  <c:v>80.599999999999994</c:v>
                </c:pt>
                <c:pt idx="179">
                  <c:v>80.599999999999994</c:v>
                </c:pt>
                <c:pt idx="180">
                  <c:v>80.599999999999994</c:v>
                </c:pt>
                <c:pt idx="181">
                  <c:v>80.599999999999994</c:v>
                </c:pt>
                <c:pt idx="182">
                  <c:v>80.599999999999994</c:v>
                </c:pt>
                <c:pt idx="183">
                  <c:v>80.599999999999994</c:v>
                </c:pt>
                <c:pt idx="184">
                  <c:v>80.599999999999994</c:v>
                </c:pt>
                <c:pt idx="185">
                  <c:v>80.599999999999994</c:v>
                </c:pt>
                <c:pt idx="186">
                  <c:v>80.599999999999994</c:v>
                </c:pt>
                <c:pt idx="187">
                  <c:v>80.599999999999994</c:v>
                </c:pt>
                <c:pt idx="188">
                  <c:v>80.599999999999994</c:v>
                </c:pt>
                <c:pt idx="189">
                  <c:v>80.599999999999994</c:v>
                </c:pt>
                <c:pt idx="190">
                  <c:v>80.599999999999994</c:v>
                </c:pt>
                <c:pt idx="191">
                  <c:v>80.599999999999994</c:v>
                </c:pt>
                <c:pt idx="192">
                  <c:v>80.599999999999994</c:v>
                </c:pt>
                <c:pt idx="193">
                  <c:v>80.599999999999994</c:v>
                </c:pt>
                <c:pt idx="194">
                  <c:v>80.599999999999994</c:v>
                </c:pt>
                <c:pt idx="195">
                  <c:v>80.599999999999994</c:v>
                </c:pt>
                <c:pt idx="196">
                  <c:v>80.599999999999994</c:v>
                </c:pt>
                <c:pt idx="197">
                  <c:v>80.599999999999994</c:v>
                </c:pt>
                <c:pt idx="198">
                  <c:v>80.599999999999994</c:v>
                </c:pt>
                <c:pt idx="199">
                  <c:v>80.599999999999994</c:v>
                </c:pt>
              </c:numCache>
            </c:numRef>
          </c:val>
          <c:smooth val="0"/>
          <c:extLst>
            <c:ext xmlns:c16="http://schemas.microsoft.com/office/drawing/2014/chart" uri="{C3380CC4-5D6E-409C-BE32-E72D297353CC}">
              <c16:uniqueId val="{00000001-D071-4E99-8E0A-177C31CE5EAD}"/>
            </c:ext>
          </c:extLst>
        </c:ser>
        <c:ser>
          <c:idx val="2"/>
          <c:order val="2"/>
          <c:tx>
            <c:strRef>
              <c:f>trial1!$C$1</c:f>
              <c:strCache>
                <c:ptCount val="1"/>
                <c:pt idx="0">
                  <c:v>Humidity</c:v>
                </c:pt>
              </c:strCache>
            </c:strRef>
          </c:tx>
          <c:spPr>
            <a:ln w="28575" cap="rnd">
              <a:solidFill>
                <a:schemeClr val="accent3"/>
              </a:solidFill>
              <a:round/>
            </a:ln>
            <a:effectLst/>
          </c:spPr>
          <c:marker>
            <c:symbol val="none"/>
          </c:marker>
          <c:val>
            <c:numRef>
              <c:f>trial1!$C$2:$C$201</c:f>
              <c:numCache>
                <c:formatCode>General</c:formatCode>
                <c:ptCount val="200"/>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65</c:v>
                </c:pt>
                <c:pt idx="28">
                  <c:v>65</c:v>
                </c:pt>
                <c:pt idx="29">
                  <c:v>65</c:v>
                </c:pt>
                <c:pt idx="30">
                  <c:v>65</c:v>
                </c:pt>
                <c:pt idx="31">
                  <c:v>65</c:v>
                </c:pt>
                <c:pt idx="32">
                  <c:v>65</c:v>
                </c:pt>
                <c:pt idx="33">
                  <c:v>65</c:v>
                </c:pt>
                <c:pt idx="34">
                  <c:v>65</c:v>
                </c:pt>
                <c:pt idx="35">
                  <c:v>65</c:v>
                </c:pt>
                <c:pt idx="36">
                  <c:v>65</c:v>
                </c:pt>
                <c:pt idx="37">
                  <c:v>65</c:v>
                </c:pt>
                <c:pt idx="38">
                  <c:v>65</c:v>
                </c:pt>
                <c:pt idx="39">
                  <c:v>65</c:v>
                </c:pt>
                <c:pt idx="40">
                  <c:v>65</c:v>
                </c:pt>
                <c:pt idx="41">
                  <c:v>65</c:v>
                </c:pt>
                <c:pt idx="42">
                  <c:v>65</c:v>
                </c:pt>
                <c:pt idx="43">
                  <c:v>65</c:v>
                </c:pt>
                <c:pt idx="44">
                  <c:v>65</c:v>
                </c:pt>
                <c:pt idx="45">
                  <c:v>65</c:v>
                </c:pt>
                <c:pt idx="46">
                  <c:v>65</c:v>
                </c:pt>
                <c:pt idx="47">
                  <c:v>65</c:v>
                </c:pt>
                <c:pt idx="48">
                  <c:v>65</c:v>
                </c:pt>
                <c:pt idx="49">
                  <c:v>65</c:v>
                </c:pt>
                <c:pt idx="50">
                  <c:v>65</c:v>
                </c:pt>
                <c:pt idx="51">
                  <c:v>65</c:v>
                </c:pt>
                <c:pt idx="52">
                  <c:v>65</c:v>
                </c:pt>
                <c:pt idx="53">
                  <c:v>65</c:v>
                </c:pt>
                <c:pt idx="54">
                  <c:v>65</c:v>
                </c:pt>
                <c:pt idx="55">
                  <c:v>65</c:v>
                </c:pt>
                <c:pt idx="56">
                  <c:v>65</c:v>
                </c:pt>
                <c:pt idx="57">
                  <c:v>65</c:v>
                </c:pt>
                <c:pt idx="58">
                  <c:v>65</c:v>
                </c:pt>
                <c:pt idx="59">
                  <c:v>65</c:v>
                </c:pt>
                <c:pt idx="60">
                  <c:v>65</c:v>
                </c:pt>
                <c:pt idx="61">
                  <c:v>65</c:v>
                </c:pt>
                <c:pt idx="62">
                  <c:v>65</c:v>
                </c:pt>
                <c:pt idx="63">
                  <c:v>65</c:v>
                </c:pt>
                <c:pt idx="64">
                  <c:v>65</c:v>
                </c:pt>
                <c:pt idx="65">
                  <c:v>65</c:v>
                </c:pt>
                <c:pt idx="66">
                  <c:v>65</c:v>
                </c:pt>
                <c:pt idx="67">
                  <c:v>65</c:v>
                </c:pt>
                <c:pt idx="68">
                  <c:v>65</c:v>
                </c:pt>
                <c:pt idx="69">
                  <c:v>65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65</c:v>
                </c:pt>
                <c:pt idx="88">
                  <c:v>65</c:v>
                </c:pt>
                <c:pt idx="89">
                  <c:v>65</c:v>
                </c:pt>
                <c:pt idx="90">
                  <c:v>65</c:v>
                </c:pt>
                <c:pt idx="91">
                  <c:v>65</c:v>
                </c:pt>
                <c:pt idx="92">
                  <c:v>65</c:v>
                </c:pt>
                <c:pt idx="93">
                  <c:v>65</c:v>
                </c:pt>
                <c:pt idx="94">
                  <c:v>65</c:v>
                </c:pt>
                <c:pt idx="95">
                  <c:v>65</c:v>
                </c:pt>
                <c:pt idx="96">
                  <c:v>65</c:v>
                </c:pt>
                <c:pt idx="97">
                  <c:v>65</c:v>
                </c:pt>
                <c:pt idx="98">
                  <c:v>65</c:v>
                </c:pt>
                <c:pt idx="99">
                  <c:v>65</c:v>
                </c:pt>
                <c:pt idx="100">
                  <c:v>65</c:v>
                </c:pt>
                <c:pt idx="101">
                  <c:v>65</c:v>
                </c:pt>
                <c:pt idx="102">
                  <c:v>65</c:v>
                </c:pt>
                <c:pt idx="103">
                  <c:v>65</c:v>
                </c:pt>
                <c:pt idx="104">
                  <c:v>65</c:v>
                </c:pt>
                <c:pt idx="105">
                  <c:v>65</c:v>
                </c:pt>
                <c:pt idx="106">
                  <c:v>65</c:v>
                </c:pt>
                <c:pt idx="107">
                  <c:v>65</c:v>
                </c:pt>
                <c:pt idx="108">
                  <c:v>65</c:v>
                </c:pt>
                <c:pt idx="109">
                  <c:v>65</c:v>
                </c:pt>
                <c:pt idx="110">
                  <c:v>65</c:v>
                </c:pt>
                <c:pt idx="111">
                  <c:v>65</c:v>
                </c:pt>
                <c:pt idx="112">
                  <c:v>65</c:v>
                </c:pt>
                <c:pt idx="113">
                  <c:v>65</c:v>
                </c:pt>
                <c:pt idx="114">
                  <c:v>65</c:v>
                </c:pt>
                <c:pt idx="115">
                  <c:v>65</c:v>
                </c:pt>
                <c:pt idx="116">
                  <c:v>65</c:v>
                </c:pt>
                <c:pt idx="117">
                  <c:v>65</c:v>
                </c:pt>
                <c:pt idx="118">
                  <c:v>65</c:v>
                </c:pt>
                <c:pt idx="119">
                  <c:v>65</c:v>
                </c:pt>
                <c:pt idx="120">
                  <c:v>65</c:v>
                </c:pt>
                <c:pt idx="121">
                  <c:v>65</c:v>
                </c:pt>
                <c:pt idx="122">
                  <c:v>65</c:v>
                </c:pt>
                <c:pt idx="123">
                  <c:v>65</c:v>
                </c:pt>
                <c:pt idx="124">
                  <c:v>70</c:v>
                </c:pt>
                <c:pt idx="125">
                  <c:v>70</c:v>
                </c:pt>
                <c:pt idx="126">
                  <c:v>70</c:v>
                </c:pt>
                <c:pt idx="127">
                  <c:v>70</c:v>
                </c:pt>
                <c:pt idx="128">
                  <c:v>65</c:v>
                </c:pt>
                <c:pt idx="129">
                  <c:v>65</c:v>
                </c:pt>
                <c:pt idx="130">
                  <c:v>65</c:v>
                </c:pt>
                <c:pt idx="131">
                  <c:v>65</c:v>
                </c:pt>
                <c:pt idx="132">
                  <c:v>65</c:v>
                </c:pt>
                <c:pt idx="133">
                  <c:v>65</c:v>
                </c:pt>
                <c:pt idx="134">
                  <c:v>65</c:v>
                </c:pt>
                <c:pt idx="135">
                  <c:v>65</c:v>
                </c:pt>
                <c:pt idx="136">
                  <c:v>65</c:v>
                </c:pt>
                <c:pt idx="137">
                  <c:v>65</c:v>
                </c:pt>
                <c:pt idx="138">
                  <c:v>65</c:v>
                </c:pt>
                <c:pt idx="139">
                  <c:v>65</c:v>
                </c:pt>
                <c:pt idx="140">
                  <c:v>65</c:v>
                </c:pt>
                <c:pt idx="141">
                  <c:v>65</c:v>
                </c:pt>
                <c:pt idx="142">
                  <c:v>65</c:v>
                </c:pt>
                <c:pt idx="143">
                  <c:v>65</c:v>
                </c:pt>
                <c:pt idx="144">
                  <c:v>65</c:v>
                </c:pt>
                <c:pt idx="145">
                  <c:v>65</c:v>
                </c:pt>
                <c:pt idx="146">
                  <c:v>65</c:v>
                </c:pt>
                <c:pt idx="147">
                  <c:v>65</c:v>
                </c:pt>
                <c:pt idx="148">
                  <c:v>65</c:v>
                </c:pt>
                <c:pt idx="149">
                  <c:v>65</c:v>
                </c:pt>
                <c:pt idx="150">
                  <c:v>65</c:v>
                </c:pt>
                <c:pt idx="151">
                  <c:v>65</c:v>
                </c:pt>
                <c:pt idx="152">
                  <c:v>65</c:v>
                </c:pt>
                <c:pt idx="153">
                  <c:v>65</c:v>
                </c:pt>
                <c:pt idx="154">
                  <c:v>65</c:v>
                </c:pt>
                <c:pt idx="155">
                  <c:v>65</c:v>
                </c:pt>
                <c:pt idx="156">
                  <c:v>65</c:v>
                </c:pt>
                <c:pt idx="157">
                  <c:v>65</c:v>
                </c:pt>
                <c:pt idx="158">
                  <c:v>65</c:v>
                </c:pt>
                <c:pt idx="159">
                  <c:v>65</c:v>
                </c:pt>
                <c:pt idx="160">
                  <c:v>65</c:v>
                </c:pt>
                <c:pt idx="161">
                  <c:v>65</c:v>
                </c:pt>
                <c:pt idx="162">
                  <c:v>65</c:v>
                </c:pt>
                <c:pt idx="163">
                  <c:v>65</c:v>
                </c:pt>
                <c:pt idx="164">
                  <c:v>65</c:v>
                </c:pt>
                <c:pt idx="165">
                  <c:v>65</c:v>
                </c:pt>
                <c:pt idx="166">
                  <c:v>65</c:v>
                </c:pt>
                <c:pt idx="167">
                  <c:v>65</c:v>
                </c:pt>
                <c:pt idx="168">
                  <c:v>65</c:v>
                </c:pt>
                <c:pt idx="169">
                  <c:v>65</c:v>
                </c:pt>
                <c:pt idx="170">
                  <c:v>65</c:v>
                </c:pt>
                <c:pt idx="171">
                  <c:v>65</c:v>
                </c:pt>
                <c:pt idx="172">
                  <c:v>65</c:v>
                </c:pt>
                <c:pt idx="173">
                  <c:v>65</c:v>
                </c:pt>
                <c:pt idx="174">
                  <c:v>65</c:v>
                </c:pt>
                <c:pt idx="175">
                  <c:v>65</c:v>
                </c:pt>
                <c:pt idx="176">
                  <c:v>65</c:v>
                </c:pt>
                <c:pt idx="177">
                  <c:v>65</c:v>
                </c:pt>
                <c:pt idx="178">
                  <c:v>65</c:v>
                </c:pt>
                <c:pt idx="179">
                  <c:v>65</c:v>
                </c:pt>
                <c:pt idx="180">
                  <c:v>65</c:v>
                </c:pt>
                <c:pt idx="181">
                  <c:v>65</c:v>
                </c:pt>
                <c:pt idx="182">
                  <c:v>65</c:v>
                </c:pt>
                <c:pt idx="183">
                  <c:v>65</c:v>
                </c:pt>
                <c:pt idx="184">
                  <c:v>65</c:v>
                </c:pt>
                <c:pt idx="185">
                  <c:v>65</c:v>
                </c:pt>
                <c:pt idx="186">
                  <c:v>65</c:v>
                </c:pt>
                <c:pt idx="187">
                  <c:v>65</c:v>
                </c:pt>
                <c:pt idx="188">
                  <c:v>65</c:v>
                </c:pt>
                <c:pt idx="189">
                  <c:v>65</c:v>
                </c:pt>
                <c:pt idx="190">
                  <c:v>65</c:v>
                </c:pt>
                <c:pt idx="191">
                  <c:v>65</c:v>
                </c:pt>
                <c:pt idx="192">
                  <c:v>65</c:v>
                </c:pt>
                <c:pt idx="193">
                  <c:v>65</c:v>
                </c:pt>
                <c:pt idx="194">
                  <c:v>65</c:v>
                </c:pt>
                <c:pt idx="195">
                  <c:v>65</c:v>
                </c:pt>
                <c:pt idx="196">
                  <c:v>65</c:v>
                </c:pt>
                <c:pt idx="197">
                  <c:v>65</c:v>
                </c:pt>
                <c:pt idx="198">
                  <c:v>65</c:v>
                </c:pt>
                <c:pt idx="199">
                  <c:v>65</c:v>
                </c:pt>
              </c:numCache>
            </c:numRef>
          </c:val>
          <c:smooth val="0"/>
          <c:extLst>
            <c:ext xmlns:c16="http://schemas.microsoft.com/office/drawing/2014/chart" uri="{C3380CC4-5D6E-409C-BE32-E72D297353CC}">
              <c16:uniqueId val="{00000002-D071-4E99-8E0A-177C31CE5EAD}"/>
            </c:ext>
          </c:extLst>
        </c:ser>
        <c:dLbls>
          <c:showLegendKey val="0"/>
          <c:showVal val="0"/>
          <c:showCatName val="0"/>
          <c:showSerName val="0"/>
          <c:showPercent val="0"/>
          <c:showBubbleSize val="0"/>
        </c:dLbls>
        <c:smooth val="0"/>
        <c:axId val="999307504"/>
        <c:axId val="828857696"/>
      </c:lineChart>
      <c:catAx>
        <c:axId val="99930750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8857696"/>
        <c:crosses val="autoZero"/>
        <c:auto val="1"/>
        <c:lblAlgn val="ctr"/>
        <c:lblOffset val="100"/>
        <c:noMultiLvlLbl val="0"/>
      </c:catAx>
      <c:valAx>
        <c:axId val="828857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30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8-29T17:07:21.085" idx="1">
    <p:pos x="4411" y="1452"/>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29T20:30:35.345" idx="3">
    <p:pos x="1168" y="2059"/>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35625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557C1-2E6D-4B59-A849-BB90B7E4E280}"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420685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360080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99810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323222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9682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247987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111606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386219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147881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557C1-2E6D-4B59-A849-BB90B7E4E280}"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72589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7557C1-2E6D-4B59-A849-BB90B7E4E280}"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10680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7557C1-2E6D-4B59-A849-BB90B7E4E280}" type="datetimeFigureOut">
              <a:rPr lang="en-US" smtClean="0"/>
              <a:t>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404622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7557C1-2E6D-4B59-A849-BB90B7E4E280}" type="datetimeFigureOut">
              <a:rPr lang="en-US" smtClean="0"/>
              <a:t>1/19/23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65683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557C1-2E6D-4B59-A849-BB90B7E4E280}" type="datetimeFigureOut">
              <a:rPr lang="en-US" smtClean="0"/>
              <a:t>1/19/23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295154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557C1-2E6D-4B59-A849-BB90B7E4E280}"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245639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557C1-2E6D-4B59-A849-BB90B7E4E280}"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26169-8F22-4F31-A070-5568A1AED925}" type="slidenum">
              <a:rPr lang="en-US" smtClean="0"/>
              <a:t>‹#›</a:t>
            </a:fld>
            <a:endParaRPr lang="en-US"/>
          </a:p>
        </p:txBody>
      </p:sp>
    </p:spTree>
    <p:extLst>
      <p:ext uri="{BB962C8B-B14F-4D97-AF65-F5344CB8AC3E}">
        <p14:creationId xmlns:p14="http://schemas.microsoft.com/office/powerpoint/2010/main" val="274042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7557C1-2E6D-4B59-A849-BB90B7E4E280}" type="datetimeFigureOut">
              <a:rPr lang="en-US" smtClean="0"/>
              <a:t>1/19/23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226169-8F22-4F31-A070-5568A1AED925}" type="slidenum">
              <a:rPr lang="en-US" smtClean="0"/>
              <a:t>‹#›</a:t>
            </a:fld>
            <a:endParaRPr lang="en-US"/>
          </a:p>
        </p:txBody>
      </p:sp>
    </p:spTree>
    <p:extLst>
      <p:ext uri="{BB962C8B-B14F-4D97-AF65-F5344CB8AC3E}">
        <p14:creationId xmlns:p14="http://schemas.microsoft.com/office/powerpoint/2010/main" val="3941858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s://www.elevatedandsuspended.me/"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08E5-5ACE-46F4-944C-42A2D6CC549D}"/>
              </a:ext>
            </a:extLst>
          </p:cNvPr>
          <p:cNvSpPr>
            <a:spLocks noGrp="1"/>
          </p:cNvSpPr>
          <p:nvPr>
            <p:ph type="ctrTitle"/>
          </p:nvPr>
        </p:nvSpPr>
        <p:spPr/>
        <p:txBody>
          <a:bodyPr>
            <a:normAutofit fontScale="90000"/>
          </a:bodyPr>
          <a:lstStyle/>
          <a:p>
            <a:r>
              <a:rPr lang="en-US" dirty="0"/>
              <a:t>CEIS 110</a:t>
            </a:r>
            <a:br>
              <a:rPr lang="en-US" dirty="0"/>
            </a:br>
            <a:r>
              <a:rPr lang="en-US" dirty="0"/>
              <a:t>Introduction to Programming	</a:t>
            </a:r>
          </a:p>
        </p:txBody>
      </p:sp>
      <p:sp>
        <p:nvSpPr>
          <p:cNvPr id="3" name="Subtitle 2">
            <a:extLst>
              <a:ext uri="{FF2B5EF4-FFF2-40B4-BE49-F238E27FC236}">
                <a16:creationId xmlns:a16="http://schemas.microsoft.com/office/drawing/2014/main" id="{5EF89C93-6F7B-4F86-8E56-47E34C1F4015}"/>
              </a:ext>
            </a:extLst>
          </p:cNvPr>
          <p:cNvSpPr>
            <a:spLocks noGrp="1"/>
          </p:cNvSpPr>
          <p:nvPr>
            <p:ph type="subTitle" idx="1"/>
          </p:nvPr>
        </p:nvSpPr>
        <p:spPr/>
        <p:txBody>
          <a:bodyPr/>
          <a:lstStyle/>
          <a:p>
            <a:r>
              <a:rPr lang="en-US" sz="2400" dirty="0"/>
              <a:t>Course Project – Data Manipulation and Analysis</a:t>
            </a:r>
          </a:p>
        </p:txBody>
      </p:sp>
    </p:spTree>
    <p:extLst>
      <p:ext uri="{BB962C8B-B14F-4D97-AF65-F5344CB8AC3E}">
        <p14:creationId xmlns:p14="http://schemas.microsoft.com/office/powerpoint/2010/main" val="349279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8A69-C76E-47BE-8B12-2BBA40E5BDCD}"/>
              </a:ext>
            </a:extLst>
          </p:cNvPr>
          <p:cNvSpPr>
            <a:spLocks noGrp="1"/>
          </p:cNvSpPr>
          <p:nvPr>
            <p:ph type="title"/>
          </p:nvPr>
        </p:nvSpPr>
        <p:spPr/>
        <p:txBody>
          <a:bodyPr/>
          <a:lstStyle/>
          <a:p>
            <a:r>
              <a:rPr lang="en-US" dirty="0"/>
              <a:t>Software prep for DHT11 </a:t>
            </a:r>
            <a:br>
              <a:rPr lang="en-US" dirty="0"/>
            </a:br>
            <a:r>
              <a:rPr lang="en-US" dirty="0"/>
              <a:t>Sensor</a:t>
            </a:r>
          </a:p>
        </p:txBody>
      </p:sp>
      <p:sp>
        <p:nvSpPr>
          <p:cNvPr id="3" name="Content Placeholder 2">
            <a:extLst>
              <a:ext uri="{FF2B5EF4-FFF2-40B4-BE49-F238E27FC236}">
                <a16:creationId xmlns:a16="http://schemas.microsoft.com/office/drawing/2014/main" id="{800EF957-AD37-4F45-95E8-C3C73CB30867}"/>
              </a:ext>
            </a:extLst>
          </p:cNvPr>
          <p:cNvSpPr>
            <a:spLocks noGrp="1"/>
          </p:cNvSpPr>
          <p:nvPr>
            <p:ph sz="half" idx="1"/>
          </p:nvPr>
        </p:nvSpPr>
        <p:spPr>
          <a:xfrm>
            <a:off x="1484311" y="1866899"/>
            <a:ext cx="4895055" cy="3124201"/>
          </a:xfrm>
        </p:spPr>
        <p:txBody>
          <a:bodyPr/>
          <a:lstStyle/>
          <a:p>
            <a:pPr marL="0" indent="0">
              <a:buNone/>
            </a:pPr>
            <a:r>
              <a:rPr lang="en-US" dirty="0"/>
              <a:t>The DHT_sensor_library.zip and Adafruit_Sensor_master.zip files needed to be added in Arduino in order to use the DHT11 sensor with the Arduino.</a:t>
            </a:r>
          </a:p>
        </p:txBody>
      </p:sp>
      <p:pic>
        <p:nvPicPr>
          <p:cNvPr id="8" name="Content Placeholder 7">
            <a:extLst>
              <a:ext uri="{FF2B5EF4-FFF2-40B4-BE49-F238E27FC236}">
                <a16:creationId xmlns:a16="http://schemas.microsoft.com/office/drawing/2014/main" id="{40F689EE-5B4D-456A-939A-FD63EC960ECE}"/>
              </a:ext>
            </a:extLst>
          </p:cNvPr>
          <p:cNvPicPr>
            <a:picLocks noGrp="1" noChangeAspect="1"/>
          </p:cNvPicPr>
          <p:nvPr>
            <p:ph sz="half" idx="2"/>
          </p:nvPr>
        </p:nvPicPr>
        <p:blipFill>
          <a:blip r:embed="rId2"/>
          <a:stretch>
            <a:fillRect/>
          </a:stretch>
        </p:blipFill>
        <p:spPr>
          <a:xfrm>
            <a:off x="6379366" y="2438399"/>
            <a:ext cx="4806376" cy="3814092"/>
          </a:xfrm>
        </p:spPr>
      </p:pic>
    </p:spTree>
    <p:extLst>
      <p:ext uri="{BB962C8B-B14F-4D97-AF65-F5344CB8AC3E}">
        <p14:creationId xmlns:p14="http://schemas.microsoft.com/office/powerpoint/2010/main" val="79768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FBCE-2CC9-43F2-800D-F0131DA69E91}"/>
              </a:ext>
            </a:extLst>
          </p:cNvPr>
          <p:cNvSpPr>
            <a:spLocks noGrp="1"/>
          </p:cNvSpPr>
          <p:nvPr>
            <p:ph type="title"/>
          </p:nvPr>
        </p:nvSpPr>
        <p:spPr/>
        <p:txBody>
          <a:bodyPr/>
          <a:lstStyle/>
          <a:p>
            <a:r>
              <a:rPr lang="en-US" dirty="0"/>
              <a:t>Monitoring Temperature and Humidity</a:t>
            </a:r>
          </a:p>
        </p:txBody>
      </p:sp>
      <p:sp>
        <p:nvSpPr>
          <p:cNvPr id="3" name="Content Placeholder 2">
            <a:extLst>
              <a:ext uri="{FF2B5EF4-FFF2-40B4-BE49-F238E27FC236}">
                <a16:creationId xmlns:a16="http://schemas.microsoft.com/office/drawing/2014/main" id="{828966AD-465E-4962-9FC4-98F7021B5AA1}"/>
              </a:ext>
            </a:extLst>
          </p:cNvPr>
          <p:cNvSpPr>
            <a:spLocks noGrp="1"/>
          </p:cNvSpPr>
          <p:nvPr>
            <p:ph sz="half" idx="1"/>
          </p:nvPr>
        </p:nvSpPr>
        <p:spPr/>
        <p:txBody>
          <a:bodyPr>
            <a:normAutofit/>
          </a:bodyPr>
          <a:lstStyle/>
          <a:p>
            <a:pPr marL="0" indent="0">
              <a:buNone/>
            </a:pPr>
            <a:r>
              <a:rPr lang="en-US" dirty="0"/>
              <a:t>The DHT11 sensor to detect temperature and humidity, the picture is a map that is used to shows how it’s connected to the Arduino board.</a:t>
            </a:r>
          </a:p>
          <a:p>
            <a:pPr marL="0" indent="0">
              <a:buNone/>
            </a:pPr>
            <a:r>
              <a:rPr lang="en-US" dirty="0"/>
              <a:t>The data sensor pin on the DHT11 sensor (the middle pin) is connected to ground.  </a:t>
            </a:r>
          </a:p>
          <a:p>
            <a:pPr marL="0" indent="0">
              <a:buNone/>
            </a:pPr>
            <a:r>
              <a:rPr lang="en-US" dirty="0"/>
              <a:t>The right hand pin is VCC, which is connected to 5V on Arduino.</a:t>
            </a:r>
          </a:p>
          <a:p>
            <a:pPr marL="0" indent="0">
              <a:buNone/>
            </a:pPr>
            <a:r>
              <a:rPr lang="en-US" dirty="0"/>
              <a:t>Left hand pin is GND; is connected to GND on Arduino.</a:t>
            </a:r>
          </a:p>
        </p:txBody>
      </p:sp>
      <p:pic>
        <p:nvPicPr>
          <p:cNvPr id="6" name="Content Placeholder 5">
            <a:extLst>
              <a:ext uri="{FF2B5EF4-FFF2-40B4-BE49-F238E27FC236}">
                <a16:creationId xmlns:a16="http://schemas.microsoft.com/office/drawing/2014/main" id="{B8D80963-7CEC-4265-9F0F-F952DD0D764F}"/>
              </a:ext>
            </a:extLst>
          </p:cNvPr>
          <p:cNvPicPr>
            <a:picLocks noGrp="1" noChangeAspect="1"/>
          </p:cNvPicPr>
          <p:nvPr>
            <p:ph sz="half" idx="2"/>
          </p:nvPr>
        </p:nvPicPr>
        <p:blipFill>
          <a:blip r:embed="rId2"/>
          <a:stretch>
            <a:fillRect/>
          </a:stretch>
        </p:blipFill>
        <p:spPr>
          <a:xfrm>
            <a:off x="7130883" y="2804036"/>
            <a:ext cx="3848433" cy="2850127"/>
          </a:xfrm>
        </p:spPr>
      </p:pic>
    </p:spTree>
    <p:extLst>
      <p:ext uri="{BB962C8B-B14F-4D97-AF65-F5344CB8AC3E}">
        <p14:creationId xmlns:p14="http://schemas.microsoft.com/office/powerpoint/2010/main" val="197867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C104-D5CD-4585-A4D6-668A4A35D056}"/>
              </a:ext>
            </a:extLst>
          </p:cNvPr>
          <p:cNvSpPr>
            <a:spLocks noGrp="1"/>
          </p:cNvSpPr>
          <p:nvPr>
            <p:ph type="title"/>
          </p:nvPr>
        </p:nvSpPr>
        <p:spPr/>
        <p:txBody>
          <a:bodyPr/>
          <a:lstStyle/>
          <a:p>
            <a:r>
              <a:rPr lang="en-US" dirty="0"/>
              <a:t>DHT11 Temperature &amp; Humidity Sensor</a:t>
            </a:r>
          </a:p>
        </p:txBody>
      </p:sp>
      <p:sp>
        <p:nvSpPr>
          <p:cNvPr id="3" name="Content Placeholder 2">
            <a:extLst>
              <a:ext uri="{FF2B5EF4-FFF2-40B4-BE49-F238E27FC236}">
                <a16:creationId xmlns:a16="http://schemas.microsoft.com/office/drawing/2014/main" id="{6C5E4AD2-8A43-422D-8854-46F5677DEDCE}"/>
              </a:ext>
            </a:extLst>
          </p:cNvPr>
          <p:cNvSpPr>
            <a:spLocks noGrp="1"/>
          </p:cNvSpPr>
          <p:nvPr>
            <p:ph sz="half" idx="1"/>
          </p:nvPr>
        </p:nvSpPr>
        <p:spPr>
          <a:xfrm>
            <a:off x="1598612" y="1866899"/>
            <a:ext cx="4895055" cy="3124201"/>
          </a:xfrm>
        </p:spPr>
        <p:txBody>
          <a:bodyPr/>
          <a:lstStyle/>
          <a:p>
            <a:pPr marL="0" indent="0">
              <a:buNone/>
            </a:pPr>
            <a:r>
              <a:rPr lang="en-US" dirty="0"/>
              <a:t>Pinout of the sensor when the device is resting face up</a:t>
            </a:r>
          </a:p>
        </p:txBody>
      </p:sp>
      <p:pic>
        <p:nvPicPr>
          <p:cNvPr id="6" name="Content Placeholder 5" descr="A close up of text on a whiteboard&#10;&#10;Description automatically generated">
            <a:extLst>
              <a:ext uri="{FF2B5EF4-FFF2-40B4-BE49-F238E27FC236}">
                <a16:creationId xmlns:a16="http://schemas.microsoft.com/office/drawing/2014/main" id="{74FE2A71-5C02-46C8-88E6-AE92264072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3100" y="2705100"/>
            <a:ext cx="4064000" cy="3048000"/>
          </a:xfrm>
        </p:spPr>
      </p:pic>
    </p:spTree>
    <p:extLst>
      <p:ext uri="{BB962C8B-B14F-4D97-AF65-F5344CB8AC3E}">
        <p14:creationId xmlns:p14="http://schemas.microsoft.com/office/powerpoint/2010/main" val="47787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BB4B-2354-48CA-A2EA-9470E790834E}"/>
              </a:ext>
            </a:extLst>
          </p:cNvPr>
          <p:cNvSpPr>
            <a:spLocks noGrp="1"/>
          </p:cNvSpPr>
          <p:nvPr>
            <p:ph type="title"/>
          </p:nvPr>
        </p:nvSpPr>
        <p:spPr/>
        <p:txBody>
          <a:bodyPr/>
          <a:lstStyle/>
          <a:p>
            <a:r>
              <a:rPr lang="en-US" dirty="0"/>
              <a:t>DHT11 Sensor connected to Arduino Board</a:t>
            </a:r>
          </a:p>
        </p:txBody>
      </p:sp>
      <p:sp>
        <p:nvSpPr>
          <p:cNvPr id="3" name="Content Placeholder 2">
            <a:extLst>
              <a:ext uri="{FF2B5EF4-FFF2-40B4-BE49-F238E27FC236}">
                <a16:creationId xmlns:a16="http://schemas.microsoft.com/office/drawing/2014/main" id="{8ED41E97-3F74-41F2-97B9-E4D103C753E3}"/>
              </a:ext>
            </a:extLst>
          </p:cNvPr>
          <p:cNvSpPr>
            <a:spLocks noGrp="1"/>
          </p:cNvSpPr>
          <p:nvPr>
            <p:ph sz="half" idx="1"/>
          </p:nvPr>
        </p:nvSpPr>
        <p:spPr>
          <a:xfrm>
            <a:off x="1484311" y="2666999"/>
            <a:ext cx="4895055" cy="3124201"/>
          </a:xfrm>
        </p:spPr>
        <p:txBody>
          <a:bodyPr>
            <a:normAutofit fontScale="92500" lnSpcReduction="20000"/>
          </a:bodyPr>
          <a:lstStyle/>
          <a:p>
            <a:pPr marL="0" indent="0">
              <a:buNone/>
            </a:pPr>
            <a:r>
              <a:rPr lang="en-US" dirty="0"/>
              <a:t>So the little blue circuit board (in the background) is the DHT11 Sensor.  It’s sticking up vertically from out of the breadboard.</a:t>
            </a:r>
          </a:p>
          <a:p>
            <a:pPr marL="0" indent="0">
              <a:buNone/>
            </a:pPr>
            <a:endParaRPr lang="en-US" dirty="0"/>
          </a:p>
          <a:p>
            <a:pPr marL="0" indent="0">
              <a:buNone/>
            </a:pPr>
            <a:r>
              <a:rPr lang="en-US" dirty="0"/>
              <a:t>It’s that sensor that detects temperature and humidity.</a:t>
            </a:r>
          </a:p>
          <a:p>
            <a:pPr marL="0" indent="0">
              <a:buNone/>
            </a:pPr>
            <a:endParaRPr lang="en-US" dirty="0"/>
          </a:p>
          <a:p>
            <a:pPr marL="0" indent="0">
              <a:buNone/>
            </a:pPr>
            <a:r>
              <a:rPr lang="en-US" dirty="0"/>
              <a:t>The following slide shows the serial monitor, which outputs info from the DHT11.  It depicts the humidity &amp; temperature lowering while I’m holding a cold pack next to the DHT11.</a:t>
            </a:r>
          </a:p>
        </p:txBody>
      </p:sp>
      <p:pic>
        <p:nvPicPr>
          <p:cNvPr id="6" name="Content Placeholder 5" descr="A picture containing table, desk&#10;&#10;Description automatically generated">
            <a:extLst>
              <a:ext uri="{FF2B5EF4-FFF2-40B4-BE49-F238E27FC236}">
                <a16:creationId xmlns:a16="http://schemas.microsoft.com/office/drawing/2014/main" id="{0485FB51-5A74-4739-8E93-0A68B0D2DE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3100" y="2705100"/>
            <a:ext cx="4064000" cy="3048000"/>
          </a:xfrm>
        </p:spPr>
      </p:pic>
    </p:spTree>
    <p:extLst>
      <p:ext uri="{BB962C8B-B14F-4D97-AF65-F5344CB8AC3E}">
        <p14:creationId xmlns:p14="http://schemas.microsoft.com/office/powerpoint/2010/main" val="343436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04D5-9C1C-48B6-B2BC-5EF7FF42190B}"/>
              </a:ext>
            </a:extLst>
          </p:cNvPr>
          <p:cNvSpPr>
            <a:spLocks noGrp="1"/>
          </p:cNvSpPr>
          <p:nvPr>
            <p:ph type="title"/>
          </p:nvPr>
        </p:nvSpPr>
        <p:spPr/>
        <p:txBody>
          <a:bodyPr/>
          <a:lstStyle/>
          <a:p>
            <a:r>
              <a:rPr lang="en-US" dirty="0"/>
              <a:t>Converting temperature &amp; humidity to a file</a:t>
            </a:r>
          </a:p>
        </p:txBody>
      </p:sp>
      <p:sp>
        <p:nvSpPr>
          <p:cNvPr id="4" name="Text Placeholder 3">
            <a:extLst>
              <a:ext uri="{FF2B5EF4-FFF2-40B4-BE49-F238E27FC236}">
                <a16:creationId xmlns:a16="http://schemas.microsoft.com/office/drawing/2014/main" id="{289E42B7-ECF6-469B-9513-E779AF3956E8}"/>
              </a:ext>
            </a:extLst>
          </p:cNvPr>
          <p:cNvSpPr>
            <a:spLocks noGrp="1"/>
          </p:cNvSpPr>
          <p:nvPr>
            <p:ph type="body" sz="half" idx="2"/>
          </p:nvPr>
        </p:nvSpPr>
        <p:spPr/>
        <p:txBody>
          <a:bodyPr/>
          <a:lstStyle/>
          <a:p>
            <a:r>
              <a:rPr lang="en-US" dirty="0"/>
              <a:t>This is the code that was run in Arduino to convert data picked up by the DHT11 sensor, which can be viewed on the serial monitor.</a:t>
            </a:r>
          </a:p>
        </p:txBody>
      </p:sp>
      <p:sp>
        <p:nvSpPr>
          <p:cNvPr id="10" name="TextBox 9">
            <a:extLst>
              <a:ext uri="{FF2B5EF4-FFF2-40B4-BE49-F238E27FC236}">
                <a16:creationId xmlns:a16="http://schemas.microsoft.com/office/drawing/2014/main" id="{A99473EE-2A06-4C73-9B9F-32A2ACCB93A0}"/>
              </a:ext>
            </a:extLst>
          </p:cNvPr>
          <p:cNvSpPr txBox="1"/>
          <p:nvPr/>
        </p:nvSpPr>
        <p:spPr>
          <a:xfrm>
            <a:off x="5527109" y="237994"/>
            <a:ext cx="6093912" cy="6124754"/>
          </a:xfrm>
          <a:prstGeom prst="rect">
            <a:avLst/>
          </a:prstGeom>
          <a:noFill/>
        </p:spPr>
        <p:txBody>
          <a:bodyPr wrap="square">
            <a:spAutoFit/>
          </a:bodyPr>
          <a:lstStyle/>
          <a:p>
            <a:endParaRPr lang="en-US" sz="1400" dirty="0"/>
          </a:p>
          <a:p>
            <a:r>
              <a:rPr lang="en-US" sz="1400" dirty="0"/>
              <a:t>// DHT Temperature Sensor - Marvin Ziegler</a:t>
            </a:r>
          </a:p>
          <a:p>
            <a:r>
              <a:rPr lang="en-US" sz="1400" dirty="0"/>
              <a:t>#include &lt;</a:t>
            </a:r>
            <a:r>
              <a:rPr lang="en-US" sz="1400" dirty="0" err="1"/>
              <a:t>DHT.h</a:t>
            </a:r>
            <a:r>
              <a:rPr lang="en-US" sz="1400" dirty="0"/>
              <a:t>&gt;</a:t>
            </a:r>
          </a:p>
          <a:p>
            <a:r>
              <a:rPr lang="en-US" sz="1400" dirty="0"/>
              <a:t>#define DHTPIN 5     // what pin we're connected to</a:t>
            </a:r>
          </a:p>
          <a:p>
            <a:r>
              <a:rPr lang="en-US" sz="1400" dirty="0"/>
              <a:t>#define DHTTYPE DHT11   // DHT 11</a:t>
            </a:r>
          </a:p>
          <a:p>
            <a:r>
              <a:rPr lang="en-US" sz="1400" dirty="0"/>
              <a:t>// Initialize DHT sensor for normal 16mhz Arduino</a:t>
            </a:r>
          </a:p>
          <a:p>
            <a:r>
              <a:rPr lang="en-US" sz="1400" dirty="0"/>
              <a:t>DHT </a:t>
            </a:r>
            <a:r>
              <a:rPr lang="en-US" sz="1400" dirty="0" err="1"/>
              <a:t>dht</a:t>
            </a:r>
            <a:r>
              <a:rPr lang="en-US" sz="1400" dirty="0"/>
              <a:t>(DHTPIN, DHTTYPE);</a:t>
            </a:r>
          </a:p>
          <a:p>
            <a:endParaRPr lang="en-US" sz="1400" dirty="0"/>
          </a:p>
          <a:p>
            <a:r>
              <a:rPr lang="en-US" sz="1400" dirty="0"/>
              <a:t>void setup() {</a:t>
            </a:r>
          </a:p>
          <a:p>
            <a:r>
              <a:rPr lang="en-US" sz="1400" dirty="0"/>
              <a:t>  </a:t>
            </a:r>
            <a:r>
              <a:rPr lang="en-US" sz="1400" dirty="0" err="1"/>
              <a:t>Serial.begin</a:t>
            </a:r>
            <a:r>
              <a:rPr lang="en-US" sz="1400" dirty="0"/>
              <a:t>(9600);</a:t>
            </a:r>
          </a:p>
          <a:p>
            <a:r>
              <a:rPr lang="en-US" sz="1400" dirty="0"/>
              <a:t>  </a:t>
            </a:r>
            <a:r>
              <a:rPr lang="en-US" sz="1400" dirty="0" err="1"/>
              <a:t>dht.begin</a:t>
            </a:r>
            <a:r>
              <a:rPr lang="en-US" sz="1400" dirty="0"/>
              <a:t>();</a:t>
            </a:r>
          </a:p>
          <a:p>
            <a:r>
              <a:rPr lang="en-US" sz="1400" dirty="0"/>
              <a:t>  }</a:t>
            </a:r>
          </a:p>
          <a:p>
            <a:endParaRPr lang="en-US" sz="1400" dirty="0"/>
          </a:p>
          <a:p>
            <a:r>
              <a:rPr lang="en-US" sz="1400" dirty="0"/>
              <a:t>void loop() {</a:t>
            </a:r>
          </a:p>
          <a:p>
            <a:r>
              <a:rPr lang="en-US" sz="1400" dirty="0"/>
              <a:t>  float h = </a:t>
            </a:r>
            <a:r>
              <a:rPr lang="en-US" sz="1400" dirty="0" err="1"/>
              <a:t>dht.readHumidity</a:t>
            </a:r>
            <a:r>
              <a:rPr lang="en-US" sz="1400" dirty="0"/>
              <a:t>();</a:t>
            </a:r>
          </a:p>
          <a:p>
            <a:r>
              <a:rPr lang="en-US" sz="1400" dirty="0"/>
              <a:t>  // Read temperature as Celsius</a:t>
            </a:r>
          </a:p>
          <a:p>
            <a:r>
              <a:rPr lang="en-US" sz="1400" dirty="0"/>
              <a:t>  float t = </a:t>
            </a:r>
            <a:r>
              <a:rPr lang="en-US" sz="1400" dirty="0" err="1"/>
              <a:t>dht.readTemperature</a:t>
            </a:r>
            <a:r>
              <a:rPr lang="en-US" sz="1400" dirty="0"/>
              <a:t>();</a:t>
            </a:r>
          </a:p>
          <a:p>
            <a:r>
              <a:rPr lang="en-US" sz="1400" dirty="0"/>
              <a:t>  // Read temperature as Fahrenheit</a:t>
            </a:r>
          </a:p>
          <a:p>
            <a:r>
              <a:rPr lang="en-US" sz="1400" dirty="0"/>
              <a:t>  float f = </a:t>
            </a:r>
            <a:r>
              <a:rPr lang="en-US" sz="1400" dirty="0" err="1"/>
              <a:t>dht.readTemperature</a:t>
            </a:r>
            <a:r>
              <a:rPr lang="en-US" sz="1400" dirty="0"/>
              <a:t>(true);  </a:t>
            </a:r>
          </a:p>
          <a:p>
            <a:r>
              <a:rPr lang="en-US" sz="1400" dirty="0" err="1"/>
              <a:t>Serial.print</a:t>
            </a:r>
            <a:r>
              <a:rPr lang="en-US" sz="1400" dirty="0"/>
              <a:t>("Temp in C= ");</a:t>
            </a:r>
          </a:p>
          <a:p>
            <a:r>
              <a:rPr lang="en-US" sz="1400" dirty="0" err="1"/>
              <a:t>Serial.print</a:t>
            </a:r>
            <a:r>
              <a:rPr lang="en-US" sz="1400" dirty="0"/>
              <a:t>(t);</a:t>
            </a:r>
          </a:p>
          <a:p>
            <a:r>
              <a:rPr lang="en-US" sz="1400" dirty="0" err="1"/>
              <a:t>Serial.print</a:t>
            </a:r>
            <a:r>
              <a:rPr lang="en-US" sz="1400" dirty="0"/>
              <a:t>(",      Temp in F=  ");</a:t>
            </a:r>
          </a:p>
          <a:p>
            <a:r>
              <a:rPr lang="en-US" sz="1400" dirty="0" err="1"/>
              <a:t>Serial.print</a:t>
            </a:r>
            <a:r>
              <a:rPr lang="en-US" sz="1400" dirty="0"/>
              <a:t>(f);</a:t>
            </a:r>
          </a:p>
          <a:p>
            <a:r>
              <a:rPr lang="en-US" sz="1400" dirty="0" err="1"/>
              <a:t>Serial.print</a:t>
            </a:r>
            <a:r>
              <a:rPr lang="en-US" sz="1400" dirty="0"/>
              <a:t>(",      and       ");</a:t>
            </a:r>
          </a:p>
          <a:p>
            <a:r>
              <a:rPr lang="en-US" sz="1400" dirty="0" err="1"/>
              <a:t>Serial.print</a:t>
            </a:r>
            <a:r>
              <a:rPr lang="en-US" sz="1400" dirty="0"/>
              <a:t>("Humidity in percent =  ");</a:t>
            </a:r>
          </a:p>
          <a:p>
            <a:r>
              <a:rPr lang="en-US" sz="1400" dirty="0" err="1"/>
              <a:t>Serial.println</a:t>
            </a:r>
            <a:r>
              <a:rPr lang="en-US" sz="1400" dirty="0"/>
              <a:t>(h);</a:t>
            </a:r>
          </a:p>
          <a:p>
            <a:r>
              <a:rPr lang="en-US" sz="1400" dirty="0"/>
              <a:t>delay(1000);</a:t>
            </a:r>
          </a:p>
          <a:p>
            <a:r>
              <a:rPr lang="en-US" sz="1400" dirty="0"/>
              <a:t>}</a:t>
            </a:r>
          </a:p>
        </p:txBody>
      </p:sp>
    </p:spTree>
    <p:extLst>
      <p:ext uri="{BB962C8B-B14F-4D97-AF65-F5344CB8AC3E}">
        <p14:creationId xmlns:p14="http://schemas.microsoft.com/office/powerpoint/2010/main" val="233530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AC6-2C4C-4D74-BCE8-41DBADC5F146}"/>
              </a:ext>
            </a:extLst>
          </p:cNvPr>
          <p:cNvSpPr>
            <a:spLocks noGrp="1"/>
          </p:cNvSpPr>
          <p:nvPr>
            <p:ph type="title"/>
          </p:nvPr>
        </p:nvSpPr>
        <p:spPr/>
        <p:txBody>
          <a:bodyPr/>
          <a:lstStyle/>
          <a:p>
            <a:r>
              <a:rPr lang="en-US" dirty="0"/>
              <a:t>Serial Monitor of DHT11 Circuit</a:t>
            </a:r>
          </a:p>
        </p:txBody>
      </p:sp>
      <p:sp>
        <p:nvSpPr>
          <p:cNvPr id="3" name="Content Placeholder 2">
            <a:extLst>
              <a:ext uri="{FF2B5EF4-FFF2-40B4-BE49-F238E27FC236}">
                <a16:creationId xmlns:a16="http://schemas.microsoft.com/office/drawing/2014/main" id="{48B11EC4-A964-4186-9E8B-812B1902CF17}"/>
              </a:ext>
            </a:extLst>
          </p:cNvPr>
          <p:cNvSpPr>
            <a:spLocks noGrp="1"/>
          </p:cNvSpPr>
          <p:nvPr>
            <p:ph sz="half" idx="1"/>
          </p:nvPr>
        </p:nvSpPr>
        <p:spPr>
          <a:xfrm>
            <a:off x="1484312" y="2666999"/>
            <a:ext cx="3375787" cy="2644037"/>
          </a:xfrm>
        </p:spPr>
        <p:txBody>
          <a:bodyPr/>
          <a:lstStyle/>
          <a:p>
            <a:pPr marL="0" indent="0">
              <a:buNone/>
            </a:pPr>
            <a:r>
              <a:rPr lang="en-US" dirty="0"/>
              <a:t>The serial monitor is a display of the output of the DHT11 Sensor</a:t>
            </a:r>
          </a:p>
          <a:p>
            <a:pPr marL="0" indent="0">
              <a:buNone/>
            </a:pPr>
            <a:endParaRPr lang="en-US" dirty="0"/>
          </a:p>
          <a:p>
            <a:pPr marL="0" indent="0">
              <a:buNone/>
            </a:pPr>
            <a:r>
              <a:rPr lang="en-US" dirty="0"/>
              <a:t>The picture depicts temperature &amp; humidity becoming lower.  This is going on while I’m holding a cold pack next to the DHT11 Sensor.</a:t>
            </a:r>
          </a:p>
        </p:txBody>
      </p:sp>
      <p:pic>
        <p:nvPicPr>
          <p:cNvPr id="8" name="Picture 7" descr="A screenshot of a cell phone&#10;&#10;Description automatically generated">
            <a:extLst>
              <a:ext uri="{FF2B5EF4-FFF2-40B4-BE49-F238E27FC236}">
                <a16:creationId xmlns:a16="http://schemas.microsoft.com/office/drawing/2014/main" id="{56BDA830-54F4-4861-BA3F-578937CEA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848" y="2074182"/>
            <a:ext cx="6309360" cy="2653008"/>
          </a:xfrm>
          <a:prstGeom prst="rect">
            <a:avLst/>
          </a:prstGeom>
        </p:spPr>
      </p:pic>
    </p:spTree>
    <p:extLst>
      <p:ext uri="{BB962C8B-B14F-4D97-AF65-F5344CB8AC3E}">
        <p14:creationId xmlns:p14="http://schemas.microsoft.com/office/powerpoint/2010/main" val="279894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8DEE-62BD-4E52-B278-CF62E9681B73}"/>
              </a:ext>
            </a:extLst>
          </p:cNvPr>
          <p:cNvSpPr>
            <a:spLocks noGrp="1"/>
          </p:cNvSpPr>
          <p:nvPr>
            <p:ph type="title"/>
          </p:nvPr>
        </p:nvSpPr>
        <p:spPr/>
        <p:txBody>
          <a:bodyPr/>
          <a:lstStyle/>
          <a:p>
            <a:r>
              <a:rPr lang="en-US" dirty="0"/>
              <a:t>Saving data collected to a csv file</a:t>
            </a:r>
          </a:p>
        </p:txBody>
      </p:sp>
      <p:sp>
        <p:nvSpPr>
          <p:cNvPr id="3" name="Content Placeholder 2">
            <a:extLst>
              <a:ext uri="{FF2B5EF4-FFF2-40B4-BE49-F238E27FC236}">
                <a16:creationId xmlns:a16="http://schemas.microsoft.com/office/drawing/2014/main" id="{726D2219-FA3E-45E1-BF61-25AA423E97F5}"/>
              </a:ext>
            </a:extLst>
          </p:cNvPr>
          <p:cNvSpPr>
            <a:spLocks noGrp="1"/>
          </p:cNvSpPr>
          <p:nvPr>
            <p:ph sz="half" idx="1"/>
          </p:nvPr>
        </p:nvSpPr>
        <p:spPr>
          <a:xfrm>
            <a:off x="1360617" y="2438399"/>
            <a:ext cx="4895055" cy="3124201"/>
          </a:xfrm>
        </p:spPr>
        <p:txBody>
          <a:bodyPr>
            <a:normAutofit fontScale="92500" lnSpcReduction="20000"/>
          </a:bodyPr>
          <a:lstStyle/>
          <a:p>
            <a:pPr marL="0" indent="0">
              <a:buNone/>
            </a:pPr>
            <a:r>
              <a:rPr lang="en-US" dirty="0"/>
              <a:t>This is the SaveSerial.py file which was used in Spyder.</a:t>
            </a:r>
          </a:p>
          <a:p>
            <a:pPr marL="0" indent="0">
              <a:buNone/>
            </a:pPr>
            <a:endParaRPr lang="en-US" dirty="0"/>
          </a:p>
          <a:p>
            <a:pPr marL="0" indent="0">
              <a:buNone/>
            </a:pPr>
            <a:r>
              <a:rPr lang="en-US" dirty="0"/>
              <a:t>It converted data picked up by the DHT11 sensor to a comma separated value (csv) </a:t>
            </a:r>
            <a:r>
              <a:rPr lang="en-US" dirty="0" err="1"/>
              <a:t>textfile</a:t>
            </a:r>
            <a:r>
              <a:rPr lang="en-US" dirty="0"/>
              <a:t> by the name of mydata.txt.</a:t>
            </a:r>
          </a:p>
          <a:p>
            <a:pPr marL="0" indent="0">
              <a:buNone/>
            </a:pPr>
            <a:r>
              <a:rPr lang="en-US" dirty="0"/>
              <a:t>It’s called a csv file since temp in Celsius, Fahrenheit are separated by commas before Humidity is written as the final value on each line.</a:t>
            </a:r>
          </a:p>
          <a:p>
            <a:pPr marL="0" indent="0">
              <a:buNone/>
            </a:pPr>
            <a:r>
              <a:rPr lang="en-US" dirty="0"/>
              <a:t>It reads in 200 lines of data, which is sufficient for analyzing and making graphical models.</a:t>
            </a:r>
          </a:p>
        </p:txBody>
      </p:sp>
      <p:sp>
        <p:nvSpPr>
          <p:cNvPr id="6" name="TextBox 5">
            <a:extLst>
              <a:ext uri="{FF2B5EF4-FFF2-40B4-BE49-F238E27FC236}">
                <a16:creationId xmlns:a16="http://schemas.microsoft.com/office/drawing/2014/main" id="{222D36AE-7842-4E6B-A8DB-AE6216673A63}"/>
              </a:ext>
            </a:extLst>
          </p:cNvPr>
          <p:cNvSpPr txBox="1"/>
          <p:nvPr/>
        </p:nvSpPr>
        <p:spPr>
          <a:xfrm>
            <a:off x="6255672" y="2051570"/>
            <a:ext cx="5608075" cy="3970318"/>
          </a:xfrm>
          <a:prstGeom prst="rect">
            <a:avLst/>
          </a:prstGeom>
          <a:noFill/>
        </p:spPr>
        <p:txBody>
          <a:bodyPr wrap="square">
            <a:spAutoFit/>
          </a:bodyPr>
          <a:lstStyle/>
          <a:p>
            <a:r>
              <a:rPr lang="en-US" sz="1400" dirty="0"/>
              <a:t>#Purpose: Save data from an </a:t>
            </a:r>
            <a:r>
              <a:rPr lang="en-US" sz="1400" dirty="0" err="1"/>
              <a:t>arduino</a:t>
            </a:r>
            <a:r>
              <a:rPr lang="en-US" sz="1400" dirty="0"/>
              <a:t> into file using python</a:t>
            </a:r>
          </a:p>
          <a:p>
            <a:r>
              <a:rPr lang="en-US" sz="1400" dirty="0"/>
              <a:t>#Name: Marvin Ziegler</a:t>
            </a:r>
          </a:p>
          <a:p>
            <a:r>
              <a:rPr lang="en-US" sz="1400" dirty="0"/>
              <a:t>#Date: August 7, 2020</a:t>
            </a:r>
          </a:p>
          <a:p>
            <a:r>
              <a:rPr lang="en-US" sz="1400" dirty="0"/>
              <a:t>#filename = myfile.txt</a:t>
            </a:r>
          </a:p>
          <a:p>
            <a:r>
              <a:rPr lang="en-US" sz="1400" dirty="0"/>
              <a:t>import serial</a:t>
            </a:r>
          </a:p>
          <a:p>
            <a:r>
              <a:rPr lang="en-US" sz="1400" dirty="0" err="1"/>
              <a:t>port_addr</a:t>
            </a:r>
            <a:r>
              <a:rPr lang="en-US" sz="1400" dirty="0"/>
              <a:t>='COM3' # com port of the </a:t>
            </a:r>
            <a:r>
              <a:rPr lang="en-US" sz="1400" dirty="0" err="1"/>
              <a:t>arduino</a:t>
            </a:r>
            <a:endParaRPr lang="en-US" sz="1400" dirty="0"/>
          </a:p>
          <a:p>
            <a:r>
              <a:rPr lang="en-US" sz="1400" dirty="0"/>
              <a:t>baud='9600'</a:t>
            </a:r>
          </a:p>
          <a:p>
            <a:r>
              <a:rPr lang="en-US" sz="1400" dirty="0" err="1"/>
              <a:t>file_name</a:t>
            </a:r>
            <a:r>
              <a:rPr lang="en-US" sz="1400" dirty="0"/>
              <a:t>='mydata.txt' # this file will be saved in the same location as the </a:t>
            </a:r>
            <a:r>
              <a:rPr lang="en-US" sz="1400" dirty="0" err="1"/>
              <a:t>py</a:t>
            </a:r>
            <a:r>
              <a:rPr lang="en-US" sz="1400" dirty="0"/>
              <a:t> file</a:t>
            </a:r>
          </a:p>
          <a:p>
            <a:endParaRPr lang="en-US" sz="1400" dirty="0"/>
          </a:p>
          <a:p>
            <a:r>
              <a:rPr lang="en-US" sz="1400" dirty="0"/>
              <a:t>with </a:t>
            </a:r>
            <a:r>
              <a:rPr lang="en-US" sz="1400" dirty="0" err="1"/>
              <a:t>serial.Serial</a:t>
            </a:r>
            <a:r>
              <a:rPr lang="en-US" sz="1400" dirty="0"/>
              <a:t>(</a:t>
            </a:r>
            <a:r>
              <a:rPr lang="en-US" sz="1400" dirty="0" err="1"/>
              <a:t>port_addr,baud</a:t>
            </a:r>
            <a:r>
              <a:rPr lang="en-US" sz="1400" dirty="0"/>
              <a:t>) as port, open(</a:t>
            </a:r>
            <a:r>
              <a:rPr lang="en-US" sz="1400" dirty="0" err="1"/>
              <a:t>file_name,"w</a:t>
            </a:r>
            <a:r>
              <a:rPr lang="en-US" sz="1400" dirty="0"/>
              <a:t>+", 256) as </a:t>
            </a:r>
            <a:r>
              <a:rPr lang="en-US" sz="1400" dirty="0" err="1"/>
              <a:t>outf</a:t>
            </a:r>
            <a:r>
              <a:rPr lang="en-US" sz="1400" dirty="0"/>
              <a:t>:</a:t>
            </a:r>
          </a:p>
          <a:p>
            <a:r>
              <a:rPr lang="en-US" sz="1400" dirty="0"/>
              <a:t>    for </a:t>
            </a:r>
            <a:r>
              <a:rPr lang="en-US" sz="1400" dirty="0" err="1"/>
              <a:t>i</a:t>
            </a:r>
            <a:r>
              <a:rPr lang="en-US" sz="1400" dirty="0"/>
              <a:t> in range(200): #read 200 lines into the file</a:t>
            </a:r>
          </a:p>
          <a:p>
            <a:r>
              <a:rPr lang="en-US" sz="1400" dirty="0"/>
              <a:t>        </a:t>
            </a:r>
            <a:r>
              <a:rPr lang="en-US" sz="1400" dirty="0" err="1"/>
              <a:t>fullline</a:t>
            </a:r>
            <a:r>
              <a:rPr lang="en-US" sz="1400" dirty="0"/>
              <a:t> = </a:t>
            </a:r>
            <a:r>
              <a:rPr lang="en-US" sz="1400" dirty="0" err="1"/>
              <a:t>port.readline</a:t>
            </a:r>
            <a:r>
              <a:rPr lang="en-US" sz="1400" dirty="0"/>
              <a:t>()</a:t>
            </a:r>
          </a:p>
          <a:p>
            <a:r>
              <a:rPr lang="en-US" sz="1400" dirty="0"/>
              <a:t>        line = str(</a:t>
            </a:r>
            <a:r>
              <a:rPr lang="en-US" sz="1400" dirty="0" err="1"/>
              <a:t>fullline</a:t>
            </a:r>
            <a:r>
              <a:rPr lang="en-US" sz="1400" dirty="0"/>
              <a:t>)</a:t>
            </a:r>
          </a:p>
          <a:p>
            <a:r>
              <a:rPr lang="en-US" sz="1400" dirty="0"/>
              <a:t>        </a:t>
            </a:r>
            <a:r>
              <a:rPr lang="en-US" sz="1400" dirty="0" err="1"/>
              <a:t>outf.write</a:t>
            </a:r>
            <a:r>
              <a:rPr lang="en-US" sz="1400" dirty="0"/>
              <a:t>(line)</a:t>
            </a:r>
          </a:p>
          <a:p>
            <a:r>
              <a:rPr lang="en-US" sz="1400" dirty="0"/>
              <a:t>        </a:t>
            </a:r>
            <a:r>
              <a:rPr lang="en-US" sz="1400" dirty="0" err="1"/>
              <a:t>outf.write</a:t>
            </a:r>
            <a:r>
              <a:rPr lang="en-US" sz="1400" dirty="0"/>
              <a:t>('\n')</a:t>
            </a:r>
          </a:p>
          <a:p>
            <a:r>
              <a:rPr lang="en-US" sz="1400" dirty="0"/>
              <a:t>        </a:t>
            </a:r>
            <a:r>
              <a:rPr lang="en-US" sz="1400" dirty="0" err="1"/>
              <a:t>outf.flush</a:t>
            </a:r>
            <a:r>
              <a:rPr lang="en-US" sz="1400" dirty="0"/>
              <a:t>()</a:t>
            </a:r>
          </a:p>
        </p:txBody>
      </p:sp>
    </p:spTree>
    <p:extLst>
      <p:ext uri="{BB962C8B-B14F-4D97-AF65-F5344CB8AC3E}">
        <p14:creationId xmlns:p14="http://schemas.microsoft.com/office/powerpoint/2010/main" val="244879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00B2-0B36-4A80-9589-8BF46041BEB3}"/>
              </a:ext>
            </a:extLst>
          </p:cNvPr>
          <p:cNvSpPr>
            <a:spLocks noGrp="1"/>
          </p:cNvSpPr>
          <p:nvPr>
            <p:ph type="title"/>
          </p:nvPr>
        </p:nvSpPr>
        <p:spPr/>
        <p:txBody>
          <a:bodyPr/>
          <a:lstStyle/>
          <a:p>
            <a:r>
              <a:rPr lang="en-US" dirty="0"/>
              <a:t>csv file created by Python</a:t>
            </a:r>
          </a:p>
        </p:txBody>
      </p:sp>
      <p:sp>
        <p:nvSpPr>
          <p:cNvPr id="3" name="Content Placeholder 2">
            <a:extLst>
              <a:ext uri="{FF2B5EF4-FFF2-40B4-BE49-F238E27FC236}">
                <a16:creationId xmlns:a16="http://schemas.microsoft.com/office/drawing/2014/main" id="{514A1DAE-0258-4986-8073-C6A98B9DB0E3}"/>
              </a:ext>
            </a:extLst>
          </p:cNvPr>
          <p:cNvSpPr>
            <a:spLocks noGrp="1"/>
          </p:cNvSpPr>
          <p:nvPr>
            <p:ph sz="half" idx="1"/>
          </p:nvPr>
        </p:nvSpPr>
        <p:spPr>
          <a:xfrm>
            <a:off x="1484311" y="1825625"/>
            <a:ext cx="2384685" cy="4200421"/>
          </a:xfrm>
        </p:spPr>
        <p:txBody>
          <a:bodyPr/>
          <a:lstStyle/>
          <a:p>
            <a:pPr marL="0" indent="0">
              <a:buNone/>
            </a:pPr>
            <a:r>
              <a:rPr lang="en-US" dirty="0"/>
              <a:t>Text (csv) file created from running python program while collecting data from DHT11 sensor.</a:t>
            </a:r>
          </a:p>
        </p:txBody>
      </p:sp>
      <p:pic>
        <p:nvPicPr>
          <p:cNvPr id="8" name="Picture 7">
            <a:extLst>
              <a:ext uri="{FF2B5EF4-FFF2-40B4-BE49-F238E27FC236}">
                <a16:creationId xmlns:a16="http://schemas.microsoft.com/office/drawing/2014/main" id="{B81C0BA5-04EB-47E1-8CD5-4326FFCFB8DC}"/>
              </a:ext>
            </a:extLst>
          </p:cNvPr>
          <p:cNvPicPr>
            <a:picLocks noChangeAspect="1"/>
          </p:cNvPicPr>
          <p:nvPr/>
        </p:nvPicPr>
        <p:blipFill>
          <a:blip r:embed="rId2"/>
          <a:stretch>
            <a:fillRect/>
          </a:stretch>
        </p:blipFill>
        <p:spPr>
          <a:xfrm>
            <a:off x="4638804" y="2368446"/>
            <a:ext cx="6376087" cy="3657600"/>
          </a:xfrm>
          <a:prstGeom prst="rect">
            <a:avLst/>
          </a:prstGeom>
        </p:spPr>
      </p:pic>
    </p:spTree>
    <p:extLst>
      <p:ext uri="{BB962C8B-B14F-4D97-AF65-F5344CB8AC3E}">
        <p14:creationId xmlns:p14="http://schemas.microsoft.com/office/powerpoint/2010/main" val="181318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356B-9624-4A1E-9B7D-101B4729BA8C}"/>
              </a:ext>
            </a:extLst>
          </p:cNvPr>
          <p:cNvSpPr>
            <a:spLocks noGrp="1"/>
          </p:cNvSpPr>
          <p:nvPr>
            <p:ph type="title"/>
          </p:nvPr>
        </p:nvSpPr>
        <p:spPr>
          <a:xfrm>
            <a:off x="1534415" y="474406"/>
            <a:ext cx="10018713" cy="1752599"/>
          </a:xfrm>
        </p:spPr>
        <p:txBody>
          <a:bodyPr/>
          <a:lstStyle/>
          <a:p>
            <a:r>
              <a:rPr lang="en-US" dirty="0"/>
              <a:t>Another csv file created by Python</a:t>
            </a:r>
          </a:p>
        </p:txBody>
      </p:sp>
      <p:sp>
        <p:nvSpPr>
          <p:cNvPr id="3" name="Content Placeholder 2">
            <a:extLst>
              <a:ext uri="{FF2B5EF4-FFF2-40B4-BE49-F238E27FC236}">
                <a16:creationId xmlns:a16="http://schemas.microsoft.com/office/drawing/2014/main" id="{99A8CB3E-6E1E-41AD-B753-6AA91C9DC259}"/>
              </a:ext>
            </a:extLst>
          </p:cNvPr>
          <p:cNvSpPr>
            <a:spLocks noGrp="1"/>
          </p:cNvSpPr>
          <p:nvPr>
            <p:ph sz="half" idx="1"/>
          </p:nvPr>
        </p:nvSpPr>
        <p:spPr>
          <a:xfrm>
            <a:off x="1479503" y="973854"/>
            <a:ext cx="2834148" cy="4058981"/>
          </a:xfrm>
        </p:spPr>
        <p:txBody>
          <a:bodyPr/>
          <a:lstStyle/>
          <a:p>
            <a:pPr marL="0" indent="0">
              <a:buNone/>
            </a:pPr>
            <a:r>
              <a:rPr lang="en-US" dirty="0"/>
              <a:t>I ran this one while holding my finger against the DHT11 sensor.  So the temp &amp; humidity readings are slightly different.</a:t>
            </a:r>
          </a:p>
        </p:txBody>
      </p:sp>
      <p:pic>
        <p:nvPicPr>
          <p:cNvPr id="6" name="Picture 5">
            <a:extLst>
              <a:ext uri="{FF2B5EF4-FFF2-40B4-BE49-F238E27FC236}">
                <a16:creationId xmlns:a16="http://schemas.microsoft.com/office/drawing/2014/main" id="{946EA89B-B4F2-46A8-B265-16FEFC5F7983}"/>
              </a:ext>
            </a:extLst>
          </p:cNvPr>
          <p:cNvPicPr>
            <a:picLocks noChangeAspect="1"/>
          </p:cNvPicPr>
          <p:nvPr/>
        </p:nvPicPr>
        <p:blipFill>
          <a:blip r:embed="rId2"/>
          <a:stretch>
            <a:fillRect/>
          </a:stretch>
        </p:blipFill>
        <p:spPr>
          <a:xfrm>
            <a:off x="4745346" y="2227005"/>
            <a:ext cx="6376087" cy="3657600"/>
          </a:xfrm>
          <a:prstGeom prst="rect">
            <a:avLst/>
          </a:prstGeom>
        </p:spPr>
      </p:pic>
    </p:spTree>
    <p:extLst>
      <p:ext uri="{BB962C8B-B14F-4D97-AF65-F5344CB8AC3E}">
        <p14:creationId xmlns:p14="http://schemas.microsoft.com/office/powerpoint/2010/main" val="1091028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5C02-28B1-4B31-88CC-F1451E703DB9}"/>
              </a:ext>
            </a:extLst>
          </p:cNvPr>
          <p:cNvSpPr>
            <a:spLocks noGrp="1"/>
          </p:cNvSpPr>
          <p:nvPr>
            <p:ph type="title"/>
          </p:nvPr>
        </p:nvSpPr>
        <p:spPr/>
        <p:txBody>
          <a:bodyPr/>
          <a:lstStyle/>
          <a:p>
            <a:r>
              <a:rPr lang="en-US" dirty="0"/>
              <a:t>Data Cleansing</a:t>
            </a:r>
          </a:p>
        </p:txBody>
      </p:sp>
      <p:sp>
        <p:nvSpPr>
          <p:cNvPr id="3" name="Content Placeholder 2">
            <a:extLst>
              <a:ext uri="{FF2B5EF4-FFF2-40B4-BE49-F238E27FC236}">
                <a16:creationId xmlns:a16="http://schemas.microsoft.com/office/drawing/2014/main" id="{D6DE95BD-351A-4669-9880-EDC33A92438B}"/>
              </a:ext>
            </a:extLst>
          </p:cNvPr>
          <p:cNvSpPr>
            <a:spLocks noGrp="1"/>
          </p:cNvSpPr>
          <p:nvPr>
            <p:ph sz="half" idx="1"/>
          </p:nvPr>
        </p:nvSpPr>
        <p:spPr/>
        <p:txBody>
          <a:bodyPr/>
          <a:lstStyle/>
          <a:p>
            <a:pPr marL="0" indent="0">
              <a:buNone/>
            </a:pPr>
            <a:r>
              <a:rPr lang="en-US" dirty="0"/>
              <a:t>It’s possible for there to be a few lines of data that aren’t consistent with the other lines when the text file is created.  For example, lines 1 &amp; 2 in the attached picture aren’t consistent.</a:t>
            </a:r>
          </a:p>
          <a:p>
            <a:pPr marL="0" indent="0">
              <a:buNone/>
            </a:pPr>
            <a:r>
              <a:rPr lang="en-US" dirty="0"/>
              <a:t>These should be deleted.</a:t>
            </a:r>
          </a:p>
          <a:p>
            <a:pPr marL="0" indent="0">
              <a:buNone/>
            </a:pPr>
            <a:r>
              <a:rPr lang="en-US" dirty="0"/>
              <a:t>Deleting such inconsistent lines is what’s known as data cleansing. </a:t>
            </a:r>
          </a:p>
        </p:txBody>
      </p:sp>
      <p:pic>
        <p:nvPicPr>
          <p:cNvPr id="6" name="Content Placeholder 5">
            <a:extLst>
              <a:ext uri="{FF2B5EF4-FFF2-40B4-BE49-F238E27FC236}">
                <a16:creationId xmlns:a16="http://schemas.microsoft.com/office/drawing/2014/main" id="{0C1F4DE9-624F-41B4-80DD-C527B2D831C7}"/>
              </a:ext>
            </a:extLst>
          </p:cNvPr>
          <p:cNvPicPr>
            <a:picLocks noGrp="1" noChangeAspect="1"/>
          </p:cNvPicPr>
          <p:nvPr>
            <p:ph sz="half" idx="2"/>
          </p:nvPr>
        </p:nvPicPr>
        <p:blipFill>
          <a:blip r:embed="rId2"/>
          <a:stretch>
            <a:fillRect/>
          </a:stretch>
        </p:blipFill>
        <p:spPr>
          <a:xfrm>
            <a:off x="6638512" y="2666999"/>
            <a:ext cx="5029200" cy="2238671"/>
          </a:xfrm>
        </p:spPr>
      </p:pic>
    </p:spTree>
    <p:extLst>
      <p:ext uri="{BB962C8B-B14F-4D97-AF65-F5344CB8AC3E}">
        <p14:creationId xmlns:p14="http://schemas.microsoft.com/office/powerpoint/2010/main" val="231666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4055-7685-4263-A584-B727CA1018B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0EDDB85E-68E9-4A21-96C5-672660BC632A}"/>
              </a:ext>
            </a:extLst>
          </p:cNvPr>
          <p:cNvSpPr>
            <a:spLocks noGrp="1"/>
          </p:cNvSpPr>
          <p:nvPr>
            <p:ph sz="half" idx="1"/>
          </p:nvPr>
        </p:nvSpPr>
        <p:spPr>
          <a:xfrm>
            <a:off x="1598612" y="1716587"/>
            <a:ext cx="4895055" cy="3124201"/>
          </a:xfrm>
        </p:spPr>
        <p:txBody>
          <a:bodyPr/>
          <a:lstStyle/>
          <a:p>
            <a:pPr marL="0" indent="0">
              <a:buNone/>
            </a:pPr>
            <a:r>
              <a:rPr lang="en-US" dirty="0"/>
              <a:t>Along with the IoT (Internet of Things) growing in the number of connected devices as time goes forward, so is the amount of data generated from various sources.</a:t>
            </a:r>
          </a:p>
        </p:txBody>
      </p:sp>
      <p:sp>
        <p:nvSpPr>
          <p:cNvPr id="4" name="Content Placeholder 3">
            <a:extLst>
              <a:ext uri="{FF2B5EF4-FFF2-40B4-BE49-F238E27FC236}">
                <a16:creationId xmlns:a16="http://schemas.microsoft.com/office/drawing/2014/main" id="{AB024E0D-3BC0-475D-9AC0-3A3A61732E74}"/>
              </a:ext>
            </a:extLst>
          </p:cNvPr>
          <p:cNvSpPr>
            <a:spLocks noGrp="1"/>
          </p:cNvSpPr>
          <p:nvPr>
            <p:ph sz="half" idx="2"/>
          </p:nvPr>
        </p:nvSpPr>
        <p:spPr>
          <a:xfrm>
            <a:off x="6607968" y="2438399"/>
            <a:ext cx="4895056" cy="3124200"/>
          </a:xfrm>
        </p:spPr>
        <p:txBody>
          <a:bodyPr/>
          <a:lstStyle/>
          <a:p>
            <a:pPr marL="0" indent="0">
              <a:buNone/>
            </a:pPr>
            <a:r>
              <a:rPr lang="en-US" dirty="0"/>
              <a:t>This project covers the manipulation and analysis of data in the IoT. </a:t>
            </a:r>
          </a:p>
          <a:p>
            <a:pPr marL="0" indent="0">
              <a:buNone/>
            </a:pPr>
            <a:endParaRPr lang="en-US" dirty="0"/>
          </a:p>
          <a:p>
            <a:pPr marL="0" indent="0">
              <a:buNone/>
            </a:pPr>
            <a:r>
              <a:rPr lang="en-US" dirty="0"/>
              <a:t>A IoT temperature &amp; humidity sensor will be used to gather data.  Data from it will be analyzed; from the data predictions can be made. Also the data can be made into charts that illustrate how the data changes over the course of time.</a:t>
            </a:r>
          </a:p>
        </p:txBody>
      </p:sp>
    </p:spTree>
    <p:extLst>
      <p:ext uri="{BB962C8B-B14F-4D97-AF65-F5344CB8AC3E}">
        <p14:creationId xmlns:p14="http://schemas.microsoft.com/office/powerpoint/2010/main" val="370699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D6EF1-C508-4E40-A355-36D7ED9A3D10}"/>
              </a:ext>
            </a:extLst>
          </p:cNvPr>
          <p:cNvSpPr>
            <a:spLocks noGrp="1"/>
          </p:cNvSpPr>
          <p:nvPr>
            <p:ph sz="half" idx="1"/>
          </p:nvPr>
        </p:nvSpPr>
        <p:spPr>
          <a:xfrm>
            <a:off x="1323717" y="1170834"/>
            <a:ext cx="4161503" cy="4351338"/>
          </a:xfrm>
        </p:spPr>
        <p:txBody>
          <a:bodyPr/>
          <a:lstStyle/>
          <a:p>
            <a:pPr marL="0" indent="0">
              <a:buNone/>
            </a:pPr>
            <a:r>
              <a:rPr lang="en-US" dirty="0"/>
              <a:t>CleanseData.py file – a python file whose purpose is to transfer the data that was converted to a comma separated value  text file to a comma separated value file that can be opened by Microsoft.</a:t>
            </a:r>
          </a:p>
          <a:p>
            <a:pPr marL="0" indent="0">
              <a:buNone/>
            </a:pPr>
            <a:r>
              <a:rPr lang="en-US" dirty="0"/>
              <a:t>The resulting Excel file can be saved as a regular Excel file (with a file extension of xlsx), but the Excel  csv file (with a file extension of csv) still exists.</a:t>
            </a:r>
          </a:p>
        </p:txBody>
      </p:sp>
      <p:sp>
        <p:nvSpPr>
          <p:cNvPr id="6" name="TextBox 5">
            <a:extLst>
              <a:ext uri="{FF2B5EF4-FFF2-40B4-BE49-F238E27FC236}">
                <a16:creationId xmlns:a16="http://schemas.microsoft.com/office/drawing/2014/main" id="{5ABF93E7-3A57-4E4B-B4C2-15DF417A0A4E}"/>
              </a:ext>
            </a:extLst>
          </p:cNvPr>
          <p:cNvSpPr txBox="1"/>
          <p:nvPr/>
        </p:nvSpPr>
        <p:spPr>
          <a:xfrm>
            <a:off x="5299519" y="627104"/>
            <a:ext cx="7138219" cy="5047536"/>
          </a:xfrm>
          <a:prstGeom prst="rect">
            <a:avLst/>
          </a:prstGeom>
          <a:noFill/>
        </p:spPr>
        <p:txBody>
          <a:bodyPr wrap="square">
            <a:spAutoFit/>
          </a:bodyPr>
          <a:lstStyle/>
          <a:p>
            <a:r>
              <a:rPr lang="en-US" sz="1400" dirty="0"/>
              <a:t>#Purpose: Cleanse data from Arduino and store in python list</a:t>
            </a:r>
          </a:p>
          <a:p>
            <a:r>
              <a:rPr lang="en-US" sz="1400" dirty="0"/>
              <a:t>#Name: Marvin Ziegler</a:t>
            </a:r>
          </a:p>
          <a:p>
            <a:r>
              <a:rPr lang="en-US" sz="1400" dirty="0"/>
              <a:t>#Date: August 10, 2020</a:t>
            </a:r>
          </a:p>
          <a:p>
            <a:r>
              <a:rPr lang="en-US" sz="1400" dirty="0"/>
              <a:t>#filename = formatdata.csv – can be opened in Excel</a:t>
            </a:r>
          </a:p>
          <a:p>
            <a:r>
              <a:rPr lang="en-US" sz="1400" dirty="0" err="1"/>
              <a:t>cList</a:t>
            </a:r>
            <a:r>
              <a:rPr lang="en-US" sz="1400" dirty="0"/>
              <a:t>=[]</a:t>
            </a:r>
          </a:p>
          <a:p>
            <a:r>
              <a:rPr lang="en-US" sz="1400" dirty="0" err="1"/>
              <a:t>fList</a:t>
            </a:r>
            <a:r>
              <a:rPr lang="en-US" sz="1400" dirty="0"/>
              <a:t>=[]</a:t>
            </a:r>
          </a:p>
          <a:p>
            <a:r>
              <a:rPr lang="en-US" sz="1400" dirty="0" err="1"/>
              <a:t>hList</a:t>
            </a:r>
            <a:r>
              <a:rPr lang="en-US" sz="1400" dirty="0"/>
              <a:t>=[]</a:t>
            </a:r>
          </a:p>
          <a:p>
            <a:r>
              <a:rPr lang="en-US" sz="1400" dirty="0" err="1"/>
              <a:t>input_file_name</a:t>
            </a:r>
            <a:r>
              <a:rPr lang="en-US" sz="1400" dirty="0"/>
              <a:t>='mydata.txt' </a:t>
            </a:r>
          </a:p>
          <a:p>
            <a:r>
              <a:rPr lang="en-US" sz="1400" dirty="0" err="1"/>
              <a:t>output_file_name</a:t>
            </a:r>
            <a:r>
              <a:rPr lang="en-US" sz="1400" dirty="0"/>
              <a:t>='formatdata.csv' #will be created in the same directory</a:t>
            </a:r>
          </a:p>
          <a:p>
            <a:r>
              <a:rPr lang="en-US" sz="1400" dirty="0"/>
              <a:t>with open(</a:t>
            </a:r>
            <a:r>
              <a:rPr lang="en-US" sz="1400" dirty="0" err="1"/>
              <a:t>input_file_name</a:t>
            </a:r>
            <a:r>
              <a:rPr lang="en-US" sz="1400" dirty="0"/>
              <a:t>) as inf:</a:t>
            </a:r>
          </a:p>
          <a:p>
            <a:r>
              <a:rPr lang="en-US" sz="1400" dirty="0"/>
              <a:t>    for line in inf:</a:t>
            </a:r>
          </a:p>
          <a:p>
            <a:r>
              <a:rPr lang="en-US" sz="1400" dirty="0"/>
              <a:t>        s=</a:t>
            </a:r>
            <a:r>
              <a:rPr lang="en-US" sz="1400" dirty="0" err="1"/>
              <a:t>line.split</a:t>
            </a:r>
            <a:r>
              <a:rPr lang="en-US" sz="1400" dirty="0"/>
              <a:t>(',')</a:t>
            </a:r>
          </a:p>
          <a:p>
            <a:r>
              <a:rPr lang="en-US" sz="1400" dirty="0"/>
              <a:t>        </a:t>
            </a:r>
            <a:r>
              <a:rPr lang="en-US" sz="1400" dirty="0" err="1"/>
              <a:t>cList.append</a:t>
            </a:r>
            <a:r>
              <a:rPr lang="en-US" sz="1400" dirty="0"/>
              <a:t>(float(''.join(n for n in s[0] if </a:t>
            </a:r>
            <a:r>
              <a:rPr lang="en-US" sz="1400" dirty="0" err="1"/>
              <a:t>n.isdigit</a:t>
            </a:r>
            <a:r>
              <a:rPr lang="en-US" sz="1400" dirty="0"/>
              <a:t>() or n=='.'))) #extract data to lists</a:t>
            </a:r>
          </a:p>
          <a:p>
            <a:r>
              <a:rPr lang="en-US" sz="1400" dirty="0"/>
              <a:t>        </a:t>
            </a:r>
            <a:r>
              <a:rPr lang="en-US" sz="1400" dirty="0" err="1"/>
              <a:t>fList.append</a:t>
            </a:r>
            <a:r>
              <a:rPr lang="en-US" sz="1400" dirty="0"/>
              <a:t>(float(''.join(n for n in s[1] if </a:t>
            </a:r>
            <a:r>
              <a:rPr lang="en-US" sz="1400" dirty="0" err="1"/>
              <a:t>n.isdigit</a:t>
            </a:r>
            <a:r>
              <a:rPr lang="en-US" sz="1400" dirty="0"/>
              <a:t>() or n=='.'))) #only extract numbers</a:t>
            </a:r>
          </a:p>
          <a:p>
            <a:r>
              <a:rPr lang="en-US" sz="1400" dirty="0"/>
              <a:t>        </a:t>
            </a:r>
            <a:r>
              <a:rPr lang="en-US" sz="1400" dirty="0" err="1"/>
              <a:t>hList.append</a:t>
            </a:r>
            <a:r>
              <a:rPr lang="en-US" sz="1400" dirty="0"/>
              <a:t>(float(''.join(n for n in s[2] if </a:t>
            </a:r>
            <a:r>
              <a:rPr lang="en-US" sz="1400" dirty="0" err="1"/>
              <a:t>n.isdigit</a:t>
            </a:r>
            <a:r>
              <a:rPr lang="en-US" sz="1400" dirty="0"/>
              <a:t>() or n=='.')))</a:t>
            </a:r>
          </a:p>
          <a:p>
            <a:endParaRPr lang="en-US" sz="1400" dirty="0"/>
          </a:p>
          <a:p>
            <a:r>
              <a:rPr lang="en-US" sz="1400" dirty="0"/>
              <a:t>with open(</a:t>
            </a:r>
            <a:r>
              <a:rPr lang="en-US" sz="1400" dirty="0" err="1"/>
              <a:t>output_file_name,"w</a:t>
            </a:r>
            <a:r>
              <a:rPr lang="en-US" sz="1400" dirty="0"/>
              <a:t>+") as </a:t>
            </a:r>
            <a:r>
              <a:rPr lang="en-US" sz="1400" dirty="0" err="1"/>
              <a:t>outf</a:t>
            </a:r>
            <a:r>
              <a:rPr lang="en-US" sz="1400" dirty="0"/>
              <a:t>:</a:t>
            </a:r>
          </a:p>
          <a:p>
            <a:r>
              <a:rPr lang="en-US" sz="1400" dirty="0"/>
              <a:t>    </a:t>
            </a:r>
            <a:r>
              <a:rPr lang="en-US" sz="1400" dirty="0" err="1"/>
              <a:t>outf.write</a:t>
            </a:r>
            <a:r>
              <a:rPr lang="en-US" sz="1400" dirty="0"/>
              <a:t>('</a:t>
            </a:r>
            <a:r>
              <a:rPr lang="en-US" sz="1400" dirty="0" err="1"/>
              <a:t>Celsius,Fahrenheit,Humidity</a:t>
            </a:r>
            <a:r>
              <a:rPr lang="en-US" sz="1400" dirty="0"/>
              <a:t>')</a:t>
            </a:r>
          </a:p>
          <a:p>
            <a:r>
              <a:rPr lang="en-US" sz="1400" dirty="0"/>
              <a:t>    </a:t>
            </a:r>
            <a:r>
              <a:rPr lang="en-US" sz="1400" dirty="0" err="1"/>
              <a:t>outf.write</a:t>
            </a:r>
            <a:r>
              <a:rPr lang="en-US" sz="1400" dirty="0"/>
              <a:t>('\n')</a:t>
            </a:r>
          </a:p>
          <a:p>
            <a:r>
              <a:rPr lang="en-US" sz="1400" dirty="0"/>
              <a:t>    for </a:t>
            </a:r>
            <a:r>
              <a:rPr lang="en-US" sz="1400" dirty="0" err="1"/>
              <a:t>i</a:t>
            </a:r>
            <a:r>
              <a:rPr lang="en-US" sz="1400" dirty="0"/>
              <a:t> in range(</a:t>
            </a:r>
            <a:r>
              <a:rPr lang="en-US" sz="1400" dirty="0" err="1"/>
              <a:t>len</a:t>
            </a:r>
            <a:r>
              <a:rPr lang="en-US" sz="1400" dirty="0"/>
              <a:t>(</a:t>
            </a:r>
            <a:r>
              <a:rPr lang="en-US" sz="1400" dirty="0" err="1"/>
              <a:t>cList</a:t>
            </a:r>
            <a:r>
              <a:rPr lang="en-US" sz="1400" dirty="0"/>
              <a:t>)):</a:t>
            </a:r>
          </a:p>
          <a:p>
            <a:r>
              <a:rPr lang="en-US" sz="1400" dirty="0"/>
              <a:t>        </a:t>
            </a:r>
            <a:r>
              <a:rPr lang="en-US" sz="1400" dirty="0" err="1"/>
              <a:t>outf.write</a:t>
            </a:r>
            <a:r>
              <a:rPr lang="en-US" sz="1400" dirty="0"/>
              <a:t>(str(</a:t>
            </a:r>
            <a:r>
              <a:rPr lang="en-US" sz="1400" dirty="0" err="1"/>
              <a:t>cList</a:t>
            </a:r>
            <a:r>
              <a:rPr lang="en-US" sz="1400" dirty="0"/>
              <a:t>[</a:t>
            </a:r>
            <a:r>
              <a:rPr lang="en-US" sz="1400" dirty="0" err="1"/>
              <a:t>i</a:t>
            </a:r>
            <a:r>
              <a:rPr lang="en-US" sz="1400" dirty="0"/>
              <a:t>])+',')</a:t>
            </a:r>
          </a:p>
          <a:p>
            <a:r>
              <a:rPr lang="en-US" sz="1400" dirty="0"/>
              <a:t>        </a:t>
            </a:r>
            <a:r>
              <a:rPr lang="en-US" sz="1400" dirty="0" err="1"/>
              <a:t>outf.write</a:t>
            </a:r>
            <a:r>
              <a:rPr lang="en-US" sz="1400" dirty="0"/>
              <a:t>(str(</a:t>
            </a:r>
            <a:r>
              <a:rPr lang="en-US" sz="1400" dirty="0" err="1"/>
              <a:t>fList</a:t>
            </a:r>
            <a:r>
              <a:rPr lang="en-US" sz="1400" dirty="0"/>
              <a:t>[</a:t>
            </a:r>
            <a:r>
              <a:rPr lang="en-US" sz="1400" dirty="0" err="1"/>
              <a:t>i</a:t>
            </a:r>
            <a:r>
              <a:rPr lang="en-US" sz="1400" dirty="0"/>
              <a:t>])+',')</a:t>
            </a:r>
          </a:p>
          <a:p>
            <a:r>
              <a:rPr lang="en-US" sz="1400" dirty="0"/>
              <a:t>        </a:t>
            </a:r>
            <a:r>
              <a:rPr lang="en-US" sz="1400" dirty="0" err="1"/>
              <a:t>outf.write</a:t>
            </a:r>
            <a:r>
              <a:rPr lang="en-US" sz="1400" dirty="0"/>
              <a:t>(str(</a:t>
            </a:r>
            <a:r>
              <a:rPr lang="en-US" sz="1400" dirty="0" err="1"/>
              <a:t>hList</a:t>
            </a:r>
            <a:r>
              <a:rPr lang="en-US" sz="1400" dirty="0"/>
              <a:t>[</a:t>
            </a:r>
            <a:r>
              <a:rPr lang="en-US" sz="1400" dirty="0" err="1"/>
              <a:t>i</a:t>
            </a:r>
            <a:r>
              <a:rPr lang="en-US" sz="1400" dirty="0"/>
              <a:t>])+'\n') #print data to file separated by commas</a:t>
            </a:r>
          </a:p>
        </p:txBody>
      </p:sp>
    </p:spTree>
    <p:extLst>
      <p:ext uri="{BB962C8B-B14F-4D97-AF65-F5344CB8AC3E}">
        <p14:creationId xmlns:p14="http://schemas.microsoft.com/office/powerpoint/2010/main" val="169566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CC17-3947-4D54-8F2C-B8E61F93751D}"/>
              </a:ext>
            </a:extLst>
          </p:cNvPr>
          <p:cNvSpPr>
            <a:spLocks noGrp="1"/>
          </p:cNvSpPr>
          <p:nvPr>
            <p:ph type="title"/>
          </p:nvPr>
        </p:nvSpPr>
        <p:spPr>
          <a:xfrm>
            <a:off x="-951707" y="415136"/>
            <a:ext cx="10515600" cy="1325563"/>
          </a:xfrm>
        </p:spPr>
        <p:txBody>
          <a:bodyPr/>
          <a:lstStyle/>
          <a:p>
            <a:r>
              <a:rPr lang="en-US" sz="4400" dirty="0"/>
              <a:t>Using the data in excel</a:t>
            </a:r>
            <a:endParaRPr lang="en-US" dirty="0"/>
          </a:p>
        </p:txBody>
      </p:sp>
      <p:sp>
        <p:nvSpPr>
          <p:cNvPr id="3" name="Content Placeholder 2">
            <a:extLst>
              <a:ext uri="{FF2B5EF4-FFF2-40B4-BE49-F238E27FC236}">
                <a16:creationId xmlns:a16="http://schemas.microsoft.com/office/drawing/2014/main" id="{9C360791-295F-4C6B-B56A-D3FE2008749B}"/>
              </a:ext>
            </a:extLst>
          </p:cNvPr>
          <p:cNvSpPr>
            <a:spLocks noGrp="1"/>
          </p:cNvSpPr>
          <p:nvPr>
            <p:ph sz="half" idx="1"/>
          </p:nvPr>
        </p:nvSpPr>
        <p:spPr>
          <a:xfrm>
            <a:off x="2313832" y="1325767"/>
            <a:ext cx="3984523" cy="4206465"/>
          </a:xfrm>
        </p:spPr>
        <p:txBody>
          <a:bodyPr>
            <a:normAutofit/>
          </a:bodyPr>
          <a:lstStyle/>
          <a:p>
            <a:pPr marL="0" indent="0">
              <a:buNone/>
            </a:pPr>
            <a:r>
              <a:rPr lang="en-US" dirty="0"/>
              <a:t>In Excel, it’s possible to perform various calculations on the data.</a:t>
            </a:r>
          </a:p>
          <a:p>
            <a:pPr marL="0" indent="0">
              <a:buNone/>
            </a:pPr>
            <a:endParaRPr lang="en-US" dirty="0"/>
          </a:p>
          <a:p>
            <a:pPr marL="0" indent="0">
              <a:buNone/>
            </a:pPr>
            <a:r>
              <a:rPr lang="en-US" dirty="0"/>
              <a:t>The picture shows how the average is slightly different for all three values for when I put my finger on the DHT11 sensor.</a:t>
            </a:r>
          </a:p>
        </p:txBody>
      </p:sp>
      <p:pic>
        <p:nvPicPr>
          <p:cNvPr id="5" name="Picture 4">
            <a:extLst>
              <a:ext uri="{FF2B5EF4-FFF2-40B4-BE49-F238E27FC236}">
                <a16:creationId xmlns:a16="http://schemas.microsoft.com/office/drawing/2014/main" id="{6BE1CB64-034F-42DD-9CF0-91416BD9678F}"/>
              </a:ext>
            </a:extLst>
          </p:cNvPr>
          <p:cNvPicPr>
            <a:picLocks noChangeAspect="1"/>
          </p:cNvPicPr>
          <p:nvPr/>
        </p:nvPicPr>
        <p:blipFill>
          <a:blip r:embed="rId2"/>
          <a:stretch>
            <a:fillRect/>
          </a:stretch>
        </p:blipFill>
        <p:spPr>
          <a:xfrm>
            <a:off x="7159397" y="293682"/>
            <a:ext cx="3780000" cy="5486400"/>
          </a:xfrm>
          <a:prstGeom prst="rect">
            <a:avLst/>
          </a:prstGeom>
        </p:spPr>
      </p:pic>
    </p:spTree>
    <p:extLst>
      <p:ext uri="{BB962C8B-B14F-4D97-AF65-F5344CB8AC3E}">
        <p14:creationId xmlns:p14="http://schemas.microsoft.com/office/powerpoint/2010/main" val="131391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4F52-B70E-496C-80D0-58126BE38439}"/>
              </a:ext>
            </a:extLst>
          </p:cNvPr>
          <p:cNvSpPr>
            <a:spLocks noGrp="1"/>
          </p:cNvSpPr>
          <p:nvPr>
            <p:ph type="title"/>
          </p:nvPr>
        </p:nvSpPr>
        <p:spPr>
          <a:xfrm>
            <a:off x="1151963" y="253387"/>
            <a:ext cx="10018713" cy="1752599"/>
          </a:xfrm>
        </p:spPr>
        <p:txBody>
          <a:bodyPr/>
          <a:lstStyle/>
          <a:p>
            <a:r>
              <a:rPr lang="en-US" dirty="0"/>
              <a:t>Graph in Excel</a:t>
            </a:r>
          </a:p>
        </p:txBody>
      </p:sp>
      <p:sp>
        <p:nvSpPr>
          <p:cNvPr id="3" name="Content Placeholder 2">
            <a:extLst>
              <a:ext uri="{FF2B5EF4-FFF2-40B4-BE49-F238E27FC236}">
                <a16:creationId xmlns:a16="http://schemas.microsoft.com/office/drawing/2014/main" id="{DE6D6A53-781B-4283-BEE3-096E253E7596}"/>
              </a:ext>
            </a:extLst>
          </p:cNvPr>
          <p:cNvSpPr>
            <a:spLocks noGrp="1"/>
          </p:cNvSpPr>
          <p:nvPr>
            <p:ph sz="half" idx="1"/>
          </p:nvPr>
        </p:nvSpPr>
        <p:spPr>
          <a:xfrm>
            <a:off x="1151963" y="1240805"/>
            <a:ext cx="4572000" cy="4351338"/>
          </a:xfrm>
        </p:spPr>
        <p:txBody>
          <a:bodyPr>
            <a:normAutofit/>
          </a:bodyPr>
          <a:lstStyle/>
          <a:p>
            <a:pPr marL="0" indent="0">
              <a:buNone/>
            </a:pPr>
            <a:r>
              <a:rPr lang="en-US" sz="1600" dirty="0"/>
              <a:t>Read Data into CSV format</a:t>
            </a:r>
          </a:p>
          <a:p>
            <a:pPr marL="0" indent="0">
              <a:buNone/>
            </a:pPr>
            <a:endParaRPr lang="en-US" sz="1600" dirty="0"/>
          </a:p>
          <a:p>
            <a:pPr marL="0" indent="0">
              <a:buNone/>
            </a:pPr>
            <a:r>
              <a:rPr lang="en-US" sz="1600" dirty="0"/>
              <a:t>This is the Excel Spreadsheet that has been derived from the mydata.txt file via the CleanseData.py file (on slide 20).</a:t>
            </a:r>
          </a:p>
          <a:p>
            <a:pPr marL="0" indent="0">
              <a:buNone/>
            </a:pPr>
            <a:r>
              <a:rPr lang="en-US" sz="1600" dirty="0"/>
              <a:t>The python file saved it to a csv Excel file, it looked pretty much the same as this Excel spreadsheet.  Yet I had to save it as a file with an xlsx extension to be able to create the chart in Excel which is depicted on the right.</a:t>
            </a:r>
          </a:p>
        </p:txBody>
      </p:sp>
      <p:pic>
        <p:nvPicPr>
          <p:cNvPr id="6" name="Picture 5">
            <a:extLst>
              <a:ext uri="{FF2B5EF4-FFF2-40B4-BE49-F238E27FC236}">
                <a16:creationId xmlns:a16="http://schemas.microsoft.com/office/drawing/2014/main" id="{D8EF494E-F682-4737-941B-34C4CE9A75BD}"/>
              </a:ext>
            </a:extLst>
          </p:cNvPr>
          <p:cNvPicPr>
            <a:picLocks noChangeAspect="1"/>
          </p:cNvPicPr>
          <p:nvPr/>
        </p:nvPicPr>
        <p:blipFill>
          <a:blip r:embed="rId2"/>
          <a:stretch>
            <a:fillRect/>
          </a:stretch>
        </p:blipFill>
        <p:spPr>
          <a:xfrm>
            <a:off x="5942154" y="2005986"/>
            <a:ext cx="5773813" cy="3586157"/>
          </a:xfrm>
          <a:prstGeom prst="rect">
            <a:avLst/>
          </a:prstGeom>
        </p:spPr>
      </p:pic>
    </p:spTree>
    <p:extLst>
      <p:ext uri="{BB962C8B-B14F-4D97-AF65-F5344CB8AC3E}">
        <p14:creationId xmlns:p14="http://schemas.microsoft.com/office/powerpoint/2010/main" val="350871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7609-6185-49B4-BCB9-7A96C64C6B1F}"/>
              </a:ext>
            </a:extLst>
          </p:cNvPr>
          <p:cNvSpPr>
            <a:spLocks noGrp="1"/>
          </p:cNvSpPr>
          <p:nvPr>
            <p:ph type="title"/>
          </p:nvPr>
        </p:nvSpPr>
        <p:spPr/>
        <p:txBody>
          <a:bodyPr/>
          <a:lstStyle/>
          <a:p>
            <a:r>
              <a:rPr lang="en-US" dirty="0"/>
              <a:t>Chart in Excel</a:t>
            </a:r>
          </a:p>
        </p:txBody>
      </p:sp>
      <p:sp>
        <p:nvSpPr>
          <p:cNvPr id="3" name="Content Placeholder 2">
            <a:extLst>
              <a:ext uri="{FF2B5EF4-FFF2-40B4-BE49-F238E27FC236}">
                <a16:creationId xmlns:a16="http://schemas.microsoft.com/office/drawing/2014/main" id="{0EDBBDB1-310C-4BC5-ADAE-BE3ADC4ABFFE}"/>
              </a:ext>
            </a:extLst>
          </p:cNvPr>
          <p:cNvSpPr>
            <a:spLocks noGrp="1"/>
          </p:cNvSpPr>
          <p:nvPr>
            <p:ph sz="half" idx="1"/>
          </p:nvPr>
        </p:nvSpPr>
        <p:spPr>
          <a:xfrm>
            <a:off x="1342628" y="2065750"/>
            <a:ext cx="4895055" cy="3124201"/>
          </a:xfrm>
        </p:spPr>
        <p:txBody>
          <a:bodyPr/>
          <a:lstStyle/>
          <a:p>
            <a:pPr marL="0" indent="0">
              <a:buNone/>
            </a:pPr>
            <a:r>
              <a:rPr lang="en-US" dirty="0"/>
              <a:t>Close up of chart created in Excel, which shows how temperature in Fahrenheit &amp; Celsius compare to each other and also how they compare to Humidity.</a:t>
            </a:r>
          </a:p>
        </p:txBody>
      </p:sp>
      <p:graphicFrame>
        <p:nvGraphicFramePr>
          <p:cNvPr id="7" name="Chart 6">
            <a:extLst>
              <a:ext uri="{FF2B5EF4-FFF2-40B4-BE49-F238E27FC236}">
                <a16:creationId xmlns:a16="http://schemas.microsoft.com/office/drawing/2014/main" id="{ADE51E9A-71DF-429F-9FD7-D5A021ACC6FB}"/>
              </a:ext>
            </a:extLst>
          </p:cNvPr>
          <p:cNvGraphicFramePr>
            <a:graphicFrameLocks/>
          </p:cNvGraphicFramePr>
          <p:nvPr>
            <p:extLst>
              <p:ext uri="{D42A27DB-BD31-4B8C-83A1-F6EECF244321}">
                <p14:modId xmlns:p14="http://schemas.microsoft.com/office/powerpoint/2010/main" val="3016291201"/>
              </p:ext>
            </p:extLst>
          </p:nvPr>
        </p:nvGraphicFramePr>
        <p:xfrm>
          <a:off x="6096000" y="2234380"/>
          <a:ext cx="5014452" cy="3650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7164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4582-C07F-49BF-9521-57A26D54504E}"/>
              </a:ext>
            </a:extLst>
          </p:cNvPr>
          <p:cNvSpPr>
            <a:spLocks noGrp="1"/>
          </p:cNvSpPr>
          <p:nvPr>
            <p:ph type="title"/>
          </p:nvPr>
        </p:nvSpPr>
        <p:spPr/>
        <p:txBody>
          <a:bodyPr/>
          <a:lstStyle/>
          <a:p>
            <a:r>
              <a:rPr lang="en-US" dirty="0"/>
              <a:t>Using </a:t>
            </a:r>
            <a:r>
              <a:rPr lang="en-US" dirty="0" err="1"/>
              <a:t>matlabs</a:t>
            </a:r>
            <a:r>
              <a:rPr lang="en-US" dirty="0"/>
              <a:t> in python to make charts for data analysis</a:t>
            </a:r>
          </a:p>
        </p:txBody>
      </p:sp>
      <p:sp>
        <p:nvSpPr>
          <p:cNvPr id="3" name="Content Placeholder 2">
            <a:extLst>
              <a:ext uri="{FF2B5EF4-FFF2-40B4-BE49-F238E27FC236}">
                <a16:creationId xmlns:a16="http://schemas.microsoft.com/office/drawing/2014/main" id="{90DD357E-1F29-468A-8A8F-44C1B0F3B5D9}"/>
              </a:ext>
            </a:extLst>
          </p:cNvPr>
          <p:cNvSpPr>
            <a:spLocks noGrp="1"/>
          </p:cNvSpPr>
          <p:nvPr>
            <p:ph sz="half" idx="1"/>
          </p:nvPr>
        </p:nvSpPr>
        <p:spPr>
          <a:xfrm>
            <a:off x="2983501" y="2275560"/>
            <a:ext cx="4895055" cy="3124201"/>
          </a:xfrm>
        </p:spPr>
        <p:txBody>
          <a:bodyPr/>
          <a:lstStyle/>
          <a:p>
            <a:pPr marL="0" indent="0">
              <a:buNone/>
            </a:pPr>
            <a:endParaRPr lang="en-US" dirty="0"/>
          </a:p>
          <a:p>
            <a:pPr marL="0" indent="0">
              <a:buNone/>
            </a:pPr>
            <a:r>
              <a:rPr lang="en-US" dirty="0"/>
              <a:t>Box plot for a trial at room temperature</a:t>
            </a:r>
          </a:p>
        </p:txBody>
      </p:sp>
      <p:pic>
        <p:nvPicPr>
          <p:cNvPr id="6" name="Content Placeholder 5" descr="A screenshot of a cell phone&#10;&#10;Description automatically generated">
            <a:extLst>
              <a:ext uri="{FF2B5EF4-FFF2-40B4-BE49-F238E27FC236}">
                <a16:creationId xmlns:a16="http://schemas.microsoft.com/office/drawing/2014/main" id="{6EAB2F21-1A29-4AAD-B2B7-33914C89CB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6016" y="2438399"/>
            <a:ext cx="4150561" cy="3124200"/>
          </a:xfrm>
        </p:spPr>
      </p:pic>
    </p:spTree>
    <p:extLst>
      <p:ext uri="{BB962C8B-B14F-4D97-AF65-F5344CB8AC3E}">
        <p14:creationId xmlns:p14="http://schemas.microsoft.com/office/powerpoint/2010/main" val="3703793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4582-C07F-49BF-9521-57A26D54504E}"/>
              </a:ext>
            </a:extLst>
          </p:cNvPr>
          <p:cNvSpPr>
            <a:spLocks noGrp="1"/>
          </p:cNvSpPr>
          <p:nvPr>
            <p:ph type="title"/>
          </p:nvPr>
        </p:nvSpPr>
        <p:spPr/>
        <p:txBody>
          <a:bodyPr/>
          <a:lstStyle/>
          <a:p>
            <a:r>
              <a:rPr lang="en-US" dirty="0"/>
              <a:t>Using </a:t>
            </a:r>
            <a:r>
              <a:rPr lang="en-US" dirty="0" err="1"/>
              <a:t>matlabs</a:t>
            </a:r>
            <a:r>
              <a:rPr lang="en-US" dirty="0"/>
              <a:t> in python to make charts for data analysis</a:t>
            </a:r>
          </a:p>
        </p:txBody>
      </p:sp>
      <p:sp>
        <p:nvSpPr>
          <p:cNvPr id="3" name="Content Placeholder 2">
            <a:extLst>
              <a:ext uri="{FF2B5EF4-FFF2-40B4-BE49-F238E27FC236}">
                <a16:creationId xmlns:a16="http://schemas.microsoft.com/office/drawing/2014/main" id="{90DD357E-1F29-468A-8A8F-44C1B0F3B5D9}"/>
              </a:ext>
            </a:extLst>
          </p:cNvPr>
          <p:cNvSpPr>
            <a:spLocks noGrp="1"/>
          </p:cNvSpPr>
          <p:nvPr>
            <p:ph sz="half" idx="1"/>
          </p:nvPr>
        </p:nvSpPr>
        <p:spPr>
          <a:xfrm>
            <a:off x="2983501" y="2275560"/>
            <a:ext cx="3657600" cy="3124201"/>
          </a:xfrm>
        </p:spPr>
        <p:txBody>
          <a:bodyPr/>
          <a:lstStyle/>
          <a:p>
            <a:pPr marL="0" indent="0">
              <a:buNone/>
            </a:pPr>
            <a:endParaRPr lang="en-US" dirty="0"/>
          </a:p>
          <a:p>
            <a:pPr marL="0" indent="0">
              <a:buNone/>
            </a:pPr>
            <a:r>
              <a:rPr lang="en-US" dirty="0"/>
              <a:t>Box plot for a trial involving using an air duster for computers to affect the temperature</a:t>
            </a:r>
          </a:p>
        </p:txBody>
      </p:sp>
      <p:pic>
        <p:nvPicPr>
          <p:cNvPr id="8" name="Content Placeholder 7" descr="A screenshot of a cell phone&#10;&#10;Description automatically generated">
            <a:extLst>
              <a:ext uri="{FF2B5EF4-FFF2-40B4-BE49-F238E27FC236}">
                <a16:creationId xmlns:a16="http://schemas.microsoft.com/office/drawing/2014/main" id="{80E78C44-90FD-4CC8-8DB6-ED1157A3DE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9819" y="2667000"/>
            <a:ext cx="4150561" cy="3124200"/>
          </a:xfrm>
        </p:spPr>
      </p:pic>
    </p:spTree>
    <p:extLst>
      <p:ext uri="{BB962C8B-B14F-4D97-AF65-F5344CB8AC3E}">
        <p14:creationId xmlns:p14="http://schemas.microsoft.com/office/powerpoint/2010/main" val="289081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4582-C07F-49BF-9521-57A26D54504E}"/>
              </a:ext>
            </a:extLst>
          </p:cNvPr>
          <p:cNvSpPr>
            <a:spLocks noGrp="1"/>
          </p:cNvSpPr>
          <p:nvPr>
            <p:ph type="title"/>
          </p:nvPr>
        </p:nvSpPr>
        <p:spPr/>
        <p:txBody>
          <a:bodyPr/>
          <a:lstStyle/>
          <a:p>
            <a:r>
              <a:rPr lang="en-US" dirty="0"/>
              <a:t>Using </a:t>
            </a:r>
            <a:r>
              <a:rPr lang="en-US" dirty="0" err="1"/>
              <a:t>matlabs</a:t>
            </a:r>
            <a:r>
              <a:rPr lang="en-US" dirty="0"/>
              <a:t> in python to make charts for data analysis</a:t>
            </a:r>
          </a:p>
        </p:txBody>
      </p:sp>
      <p:sp>
        <p:nvSpPr>
          <p:cNvPr id="3" name="Content Placeholder 2">
            <a:extLst>
              <a:ext uri="{FF2B5EF4-FFF2-40B4-BE49-F238E27FC236}">
                <a16:creationId xmlns:a16="http://schemas.microsoft.com/office/drawing/2014/main" id="{90DD357E-1F29-468A-8A8F-44C1B0F3B5D9}"/>
              </a:ext>
            </a:extLst>
          </p:cNvPr>
          <p:cNvSpPr>
            <a:spLocks noGrp="1"/>
          </p:cNvSpPr>
          <p:nvPr>
            <p:ph sz="half" idx="1"/>
          </p:nvPr>
        </p:nvSpPr>
        <p:spPr>
          <a:xfrm>
            <a:off x="2983501" y="2275560"/>
            <a:ext cx="3657600" cy="3124201"/>
          </a:xfrm>
        </p:spPr>
        <p:txBody>
          <a:bodyPr>
            <a:normAutofit fontScale="92500" lnSpcReduction="20000"/>
          </a:bodyPr>
          <a:lstStyle/>
          <a:p>
            <a:pPr marL="0" indent="0">
              <a:buNone/>
            </a:pPr>
            <a:endParaRPr lang="en-US" dirty="0"/>
          </a:p>
          <a:p>
            <a:pPr marL="0" indent="0">
              <a:buNone/>
            </a:pPr>
            <a:r>
              <a:rPr lang="en-US" dirty="0"/>
              <a:t>Box plot for a trial involving using an air duster for computers to affect the temperature</a:t>
            </a:r>
          </a:p>
          <a:p>
            <a:pPr marL="0" indent="0">
              <a:buNone/>
            </a:pPr>
            <a:r>
              <a:rPr lang="en-US" dirty="0"/>
              <a:t>I did this to answer the question of how does Celsius compare to Fahrenheit.</a:t>
            </a:r>
          </a:p>
          <a:p>
            <a:pPr marL="0" indent="0">
              <a:buNone/>
            </a:pPr>
            <a:r>
              <a:rPr lang="en-US" dirty="0"/>
              <a:t>It seems like Fahrenheit changes temperature more drastically than Celsius.  Perhaps this is because one degree Fahrenheit is about half a degree in Celsius.</a:t>
            </a:r>
          </a:p>
        </p:txBody>
      </p:sp>
      <p:pic>
        <p:nvPicPr>
          <p:cNvPr id="7" name="Content Placeholder 6" descr="A close up of a map&#10;&#10;Description automatically generated">
            <a:extLst>
              <a:ext uri="{FF2B5EF4-FFF2-40B4-BE49-F238E27FC236}">
                <a16:creationId xmlns:a16="http://schemas.microsoft.com/office/drawing/2014/main" id="{7FCF25FC-D4BB-46EB-A05B-1C90CD1A79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9819" y="2667000"/>
            <a:ext cx="4150561" cy="3124200"/>
          </a:xfrm>
        </p:spPr>
      </p:pic>
    </p:spTree>
    <p:extLst>
      <p:ext uri="{BB962C8B-B14F-4D97-AF65-F5344CB8AC3E}">
        <p14:creationId xmlns:p14="http://schemas.microsoft.com/office/powerpoint/2010/main" val="76216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9FB3-0B62-49CC-BDC3-60BD630B5077}"/>
              </a:ext>
            </a:extLst>
          </p:cNvPr>
          <p:cNvSpPr>
            <a:spLocks noGrp="1"/>
          </p:cNvSpPr>
          <p:nvPr>
            <p:ph type="title"/>
          </p:nvPr>
        </p:nvSpPr>
        <p:spPr/>
        <p:txBody>
          <a:bodyPr/>
          <a:lstStyle/>
          <a:p>
            <a:r>
              <a:rPr lang="en-US" dirty="0"/>
              <a:t>Chart creation in Python</a:t>
            </a:r>
          </a:p>
        </p:txBody>
      </p:sp>
      <p:sp>
        <p:nvSpPr>
          <p:cNvPr id="3" name="Content Placeholder 2">
            <a:extLst>
              <a:ext uri="{FF2B5EF4-FFF2-40B4-BE49-F238E27FC236}">
                <a16:creationId xmlns:a16="http://schemas.microsoft.com/office/drawing/2014/main" id="{C82D8396-5C4A-46C0-ACFE-DF3B4E07C706}"/>
              </a:ext>
            </a:extLst>
          </p:cNvPr>
          <p:cNvSpPr>
            <a:spLocks noGrp="1"/>
          </p:cNvSpPr>
          <p:nvPr>
            <p:ph sz="half" idx="1"/>
          </p:nvPr>
        </p:nvSpPr>
        <p:spPr/>
        <p:txBody>
          <a:bodyPr>
            <a:normAutofit fontScale="92500" lnSpcReduction="20000"/>
          </a:bodyPr>
          <a:lstStyle/>
          <a:p>
            <a:pPr marL="0" indent="0">
              <a:buNone/>
            </a:pPr>
            <a:r>
              <a:rPr lang="en-US" dirty="0"/>
              <a:t>This code was used in Python to create a line chart to answer the question of how Celsius and Fahrenheit temperatures compare when hitting the DHT11 sensor with an air duster.</a:t>
            </a:r>
          </a:p>
        </p:txBody>
      </p:sp>
      <p:sp>
        <p:nvSpPr>
          <p:cNvPr id="4" name="Content Placeholder 3">
            <a:extLst>
              <a:ext uri="{FF2B5EF4-FFF2-40B4-BE49-F238E27FC236}">
                <a16:creationId xmlns:a16="http://schemas.microsoft.com/office/drawing/2014/main" id="{C15A69C6-4F5E-4183-914D-72EEECA4032D}"/>
              </a:ext>
            </a:extLst>
          </p:cNvPr>
          <p:cNvSpPr>
            <a:spLocks noGrp="1"/>
          </p:cNvSpPr>
          <p:nvPr>
            <p:ph sz="half" idx="2"/>
          </p:nvPr>
        </p:nvSpPr>
        <p:spPr/>
        <p:txBody>
          <a:bodyPr>
            <a:normAutofit fontScale="92500" lnSpcReduction="20000"/>
          </a:bodyPr>
          <a:lstStyle/>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('formatdata12.csv') #Celsius</a:t>
            </a:r>
          </a:p>
          <a:p>
            <a:r>
              <a:rPr lang="en-US" dirty="0"/>
              <a:t>df2 = </a:t>
            </a:r>
            <a:r>
              <a:rPr lang="en-US" dirty="0" err="1"/>
              <a:t>pd.read_csv</a:t>
            </a:r>
            <a:r>
              <a:rPr lang="en-US" dirty="0"/>
              <a:t>('formatdata12.csv') #  Humidity</a:t>
            </a:r>
          </a:p>
          <a:p>
            <a:r>
              <a:rPr lang="en-US" dirty="0" err="1"/>
              <a:t>plt.figure</a:t>
            </a:r>
            <a:r>
              <a:rPr lang="en-US" dirty="0"/>
              <a:t>(); df1.Celsius.plot(label = "Celsius"); df2.Fahrenheit.plot(label = "Fahrenheit"); </a:t>
            </a:r>
            <a:r>
              <a:rPr lang="en-US" dirty="0" err="1"/>
              <a:t>plt.legend</a:t>
            </a:r>
            <a:r>
              <a:rPr lang="en-US" dirty="0"/>
              <a:t>(loc='best');</a:t>
            </a:r>
          </a:p>
          <a:p>
            <a:r>
              <a:rPr lang="en-US" dirty="0" err="1"/>
              <a:t>plt.suptitle</a:t>
            </a:r>
            <a:r>
              <a:rPr lang="en-US" dirty="0"/>
              <a:t>("Celsius vs Fahrenheit for Trial 2")</a:t>
            </a:r>
          </a:p>
          <a:p>
            <a:r>
              <a:rPr lang="en-US" dirty="0" err="1"/>
              <a:t>plt.show</a:t>
            </a:r>
            <a:r>
              <a:rPr lang="en-US" dirty="0"/>
              <a:t>(h)</a:t>
            </a:r>
          </a:p>
        </p:txBody>
      </p:sp>
    </p:spTree>
    <p:extLst>
      <p:ext uri="{BB962C8B-B14F-4D97-AF65-F5344CB8AC3E}">
        <p14:creationId xmlns:p14="http://schemas.microsoft.com/office/powerpoint/2010/main" val="677218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EE70-0EDC-4F61-9E61-686BA1E9827D}"/>
              </a:ext>
            </a:extLst>
          </p:cNvPr>
          <p:cNvSpPr>
            <a:spLocks noGrp="1"/>
          </p:cNvSpPr>
          <p:nvPr>
            <p:ph type="title"/>
          </p:nvPr>
        </p:nvSpPr>
        <p:spPr/>
        <p:txBody>
          <a:bodyPr/>
          <a:lstStyle/>
          <a:p>
            <a:r>
              <a:rPr lang="en-US" dirty="0"/>
              <a:t>Speculations &amp; predictions to be derived from the data</a:t>
            </a:r>
          </a:p>
        </p:txBody>
      </p:sp>
      <p:sp>
        <p:nvSpPr>
          <p:cNvPr id="4" name="TextBox 3">
            <a:extLst>
              <a:ext uri="{FF2B5EF4-FFF2-40B4-BE49-F238E27FC236}">
                <a16:creationId xmlns:a16="http://schemas.microsoft.com/office/drawing/2014/main" id="{DD3C9E61-ECCA-4DC0-9FE2-3CA1BB9260FE}"/>
              </a:ext>
            </a:extLst>
          </p:cNvPr>
          <p:cNvSpPr txBox="1"/>
          <p:nvPr/>
        </p:nvSpPr>
        <p:spPr>
          <a:xfrm>
            <a:off x="3046956" y="2831967"/>
            <a:ext cx="6093912" cy="1200329"/>
          </a:xfrm>
          <a:prstGeom prst="rect">
            <a:avLst/>
          </a:prstGeom>
          <a:noFill/>
        </p:spPr>
        <p:txBody>
          <a:bodyPr wrap="square">
            <a:spAutoFit/>
          </a:bodyPr>
          <a:lstStyle/>
          <a:p>
            <a:pPr marL="285750" indent="-285750">
              <a:buFont typeface="Arial" panose="020B0604020202020204" pitchFamily="34" charset="0"/>
              <a:buChar char="•"/>
            </a:pPr>
            <a:r>
              <a:rPr lang="en-US" dirty="0"/>
              <a:t>If it were a rainy day, it would be cooler.  So if it were 5 degrees cooler, then I believe both the lines on the chart for Celsius and Fahrenheit would follow the same pattern, but they would show it to be 5 degrees cooler.</a:t>
            </a:r>
          </a:p>
        </p:txBody>
      </p:sp>
    </p:spTree>
    <p:extLst>
      <p:ext uri="{BB962C8B-B14F-4D97-AF65-F5344CB8AC3E}">
        <p14:creationId xmlns:p14="http://schemas.microsoft.com/office/powerpoint/2010/main" val="319153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D8FA-04FD-4583-B469-051FAD2546D2}"/>
              </a:ext>
            </a:extLst>
          </p:cNvPr>
          <p:cNvSpPr>
            <a:spLocks noGrp="1"/>
          </p:cNvSpPr>
          <p:nvPr>
            <p:ph type="title"/>
          </p:nvPr>
        </p:nvSpPr>
        <p:spPr>
          <a:xfrm>
            <a:off x="1086644" y="365342"/>
            <a:ext cx="10018711" cy="3048000"/>
          </a:xfrm>
        </p:spPr>
        <p:txBody>
          <a:bodyPr/>
          <a:lstStyle/>
          <a:p>
            <a:r>
              <a:rPr lang="en-US" dirty="0"/>
              <a:t>Challenges</a:t>
            </a:r>
            <a:br>
              <a:rPr lang="en-US" dirty="0"/>
            </a:br>
            <a:br>
              <a:rPr lang="en-US" dirty="0"/>
            </a:br>
            <a:endParaRPr lang="en-US" dirty="0"/>
          </a:p>
        </p:txBody>
      </p:sp>
      <p:sp>
        <p:nvSpPr>
          <p:cNvPr id="3" name="Text Placeholder 2">
            <a:extLst>
              <a:ext uri="{FF2B5EF4-FFF2-40B4-BE49-F238E27FC236}">
                <a16:creationId xmlns:a16="http://schemas.microsoft.com/office/drawing/2014/main" id="{854671F6-D415-4434-9898-A6776AFA7426}"/>
              </a:ext>
            </a:extLst>
          </p:cNvPr>
          <p:cNvSpPr>
            <a:spLocks noGrp="1"/>
          </p:cNvSpPr>
          <p:nvPr>
            <p:ph type="body" idx="1"/>
          </p:nvPr>
        </p:nvSpPr>
        <p:spPr>
          <a:xfrm>
            <a:off x="1960300" y="2927959"/>
            <a:ext cx="10018713" cy="1447800"/>
          </a:xfrm>
        </p:spPr>
        <p:txBody>
          <a:bodyPr>
            <a:normAutofit fontScale="92500" lnSpcReduction="20000"/>
          </a:bodyPr>
          <a:lstStyle/>
          <a:p>
            <a:pPr algn="l"/>
            <a:r>
              <a:rPr lang="en-US" dirty="0"/>
              <a:t>The most difficult part was getting the readings to vary from the DHT11 sensor.  Touching it and blowing on it don’t seem to do much.  The air duster and the cold pack had more effect.</a:t>
            </a:r>
          </a:p>
          <a:p>
            <a:pPr algn="l"/>
            <a:endParaRPr lang="en-US" dirty="0"/>
          </a:p>
          <a:p>
            <a:pPr algn="l"/>
            <a:r>
              <a:rPr lang="en-US" dirty="0"/>
              <a:t>Still working at becoming more skillful with making flowcharts in Visio.</a:t>
            </a:r>
          </a:p>
          <a:p>
            <a:pPr algn="l"/>
            <a:endParaRPr lang="en-US" dirty="0"/>
          </a:p>
        </p:txBody>
      </p:sp>
    </p:spTree>
    <p:extLst>
      <p:ext uri="{BB962C8B-B14F-4D97-AF65-F5344CB8AC3E}">
        <p14:creationId xmlns:p14="http://schemas.microsoft.com/office/powerpoint/2010/main" val="391363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B1F-9B42-4145-8390-8C9C18A08B38}"/>
              </a:ext>
            </a:extLst>
          </p:cNvPr>
          <p:cNvSpPr>
            <a:spLocks noGrp="1"/>
          </p:cNvSpPr>
          <p:nvPr>
            <p:ph type="title"/>
          </p:nvPr>
        </p:nvSpPr>
        <p:spPr/>
        <p:txBody>
          <a:bodyPr/>
          <a:lstStyle/>
          <a:p>
            <a:r>
              <a:rPr lang="en-US" dirty="0"/>
              <a:t>The tools to be used for working with data:</a:t>
            </a:r>
          </a:p>
        </p:txBody>
      </p:sp>
      <p:sp>
        <p:nvSpPr>
          <p:cNvPr id="3" name="Content Placeholder 2">
            <a:extLst>
              <a:ext uri="{FF2B5EF4-FFF2-40B4-BE49-F238E27FC236}">
                <a16:creationId xmlns:a16="http://schemas.microsoft.com/office/drawing/2014/main" id="{DE07FA0B-8DDD-4C5C-A249-39A62CD3D2AF}"/>
              </a:ext>
            </a:extLst>
          </p:cNvPr>
          <p:cNvSpPr>
            <a:spLocks noGrp="1"/>
          </p:cNvSpPr>
          <p:nvPr>
            <p:ph sz="half" idx="1"/>
          </p:nvPr>
        </p:nvSpPr>
        <p:spPr>
          <a:xfrm>
            <a:off x="1484312" y="2666999"/>
            <a:ext cx="4895055" cy="3124201"/>
          </a:xfrm>
        </p:spPr>
        <p:txBody>
          <a:bodyPr>
            <a:normAutofit fontScale="92500" lnSpcReduction="10000"/>
          </a:bodyPr>
          <a:lstStyle/>
          <a:p>
            <a:pPr marL="0" indent="0">
              <a:buNone/>
            </a:pPr>
            <a:r>
              <a:rPr lang="en-US" dirty="0"/>
              <a:t>Software:</a:t>
            </a:r>
          </a:p>
          <a:p>
            <a:pPr marL="0" indent="0">
              <a:buNone/>
            </a:pPr>
            <a:r>
              <a:rPr lang="en-US" dirty="0"/>
              <a:t>	Spyder (for writing programs in Python)</a:t>
            </a:r>
          </a:p>
          <a:p>
            <a:pPr marL="0" indent="0">
              <a:buNone/>
            </a:pPr>
            <a:r>
              <a:rPr lang="en-US" dirty="0"/>
              <a:t>	Microsoft Excel</a:t>
            </a:r>
          </a:p>
          <a:p>
            <a:pPr marL="0" indent="0">
              <a:buNone/>
            </a:pPr>
            <a:r>
              <a:rPr lang="en-US" dirty="0"/>
              <a:t>	Arduino IDE</a:t>
            </a:r>
          </a:p>
          <a:p>
            <a:pPr marL="0" indent="0">
              <a:buNone/>
            </a:pPr>
            <a:endParaRPr lang="en-US" dirty="0"/>
          </a:p>
        </p:txBody>
      </p:sp>
      <p:sp>
        <p:nvSpPr>
          <p:cNvPr id="4" name="Content Placeholder 3">
            <a:extLst>
              <a:ext uri="{FF2B5EF4-FFF2-40B4-BE49-F238E27FC236}">
                <a16:creationId xmlns:a16="http://schemas.microsoft.com/office/drawing/2014/main" id="{B95CEAD9-C5A5-489A-87ED-75CA64EB60F8}"/>
              </a:ext>
            </a:extLst>
          </p:cNvPr>
          <p:cNvSpPr>
            <a:spLocks noGrp="1"/>
          </p:cNvSpPr>
          <p:nvPr>
            <p:ph sz="half" idx="2"/>
          </p:nvPr>
        </p:nvSpPr>
        <p:spPr/>
        <p:txBody>
          <a:bodyPr>
            <a:normAutofit fontScale="92500" lnSpcReduction="10000"/>
          </a:bodyPr>
          <a:lstStyle/>
          <a:p>
            <a:pPr marL="0" indent="0">
              <a:buNone/>
            </a:pPr>
            <a:r>
              <a:rPr lang="en-US" dirty="0"/>
              <a:t>Hardware:</a:t>
            </a:r>
          </a:p>
          <a:p>
            <a:pPr marL="0" indent="0">
              <a:buNone/>
            </a:pPr>
            <a:r>
              <a:rPr lang="en-US" dirty="0"/>
              <a:t>	Arduino Mega board</a:t>
            </a:r>
          </a:p>
          <a:p>
            <a:pPr marL="0" indent="0">
              <a:buNone/>
            </a:pPr>
            <a:r>
              <a:rPr lang="en-US" dirty="0"/>
              <a:t>	Cable to connect Arduino to the PC</a:t>
            </a:r>
          </a:p>
          <a:p>
            <a:pPr marL="0" indent="0">
              <a:buNone/>
            </a:pPr>
            <a:r>
              <a:rPr lang="en-US" dirty="0"/>
              <a:t>	Breadboard</a:t>
            </a:r>
          </a:p>
          <a:p>
            <a:pPr marL="0" indent="0">
              <a:buNone/>
            </a:pPr>
            <a:r>
              <a:rPr lang="en-US" dirty="0"/>
              <a:t>	Wires</a:t>
            </a:r>
          </a:p>
          <a:p>
            <a:pPr marL="0" indent="0">
              <a:buNone/>
            </a:pPr>
            <a:r>
              <a:rPr lang="en-US" dirty="0"/>
              <a:t>	DHT11 sensor (detects temperature &amp; 	humidity)</a:t>
            </a:r>
          </a:p>
          <a:p>
            <a:pPr marL="0" indent="0">
              <a:buNone/>
            </a:pPr>
            <a:r>
              <a:rPr lang="en-US" dirty="0"/>
              <a:t>	resistor (optional)</a:t>
            </a:r>
          </a:p>
          <a:p>
            <a:pPr marL="0" indent="0">
              <a:buNone/>
            </a:pPr>
            <a:r>
              <a:rPr lang="en-US" dirty="0"/>
              <a:t>	</a:t>
            </a:r>
          </a:p>
        </p:txBody>
      </p:sp>
    </p:spTree>
    <p:extLst>
      <p:ext uri="{BB962C8B-B14F-4D97-AF65-F5344CB8AC3E}">
        <p14:creationId xmlns:p14="http://schemas.microsoft.com/office/powerpoint/2010/main" val="3710810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D8FA-04FD-4583-B469-051FAD2546D2}"/>
              </a:ext>
            </a:extLst>
          </p:cNvPr>
          <p:cNvSpPr>
            <a:spLocks noGrp="1"/>
          </p:cNvSpPr>
          <p:nvPr>
            <p:ph type="title"/>
          </p:nvPr>
        </p:nvSpPr>
        <p:spPr>
          <a:xfrm>
            <a:off x="2029216" y="1188407"/>
            <a:ext cx="9386124" cy="1130474"/>
          </a:xfrm>
        </p:spPr>
        <p:txBody>
          <a:bodyPr/>
          <a:lstStyle/>
          <a:p>
            <a:r>
              <a:rPr lang="en-US" dirty="0"/>
              <a:t>Career skills</a:t>
            </a:r>
            <a:br>
              <a:rPr lang="en-US" dirty="0"/>
            </a:br>
            <a:endParaRPr lang="en-US" dirty="0"/>
          </a:p>
        </p:txBody>
      </p:sp>
      <p:sp>
        <p:nvSpPr>
          <p:cNvPr id="3" name="Text Placeholder 2">
            <a:extLst>
              <a:ext uri="{FF2B5EF4-FFF2-40B4-BE49-F238E27FC236}">
                <a16:creationId xmlns:a16="http://schemas.microsoft.com/office/drawing/2014/main" id="{854671F6-D415-4434-9898-A6776AFA7426}"/>
              </a:ext>
            </a:extLst>
          </p:cNvPr>
          <p:cNvSpPr>
            <a:spLocks noGrp="1"/>
          </p:cNvSpPr>
          <p:nvPr>
            <p:ph type="body" idx="1"/>
          </p:nvPr>
        </p:nvSpPr>
        <p:spPr>
          <a:xfrm>
            <a:off x="2029216" y="1753644"/>
            <a:ext cx="9473807" cy="4074613"/>
          </a:xfrm>
        </p:spPr>
        <p:txBody>
          <a:bodyPr/>
          <a:lstStyle/>
          <a:p>
            <a:r>
              <a:rPr lang="en-US" dirty="0"/>
              <a:t>Writing code in Python for manipulating data and creating charts</a:t>
            </a:r>
          </a:p>
          <a:p>
            <a:r>
              <a:rPr lang="en-US" dirty="0"/>
              <a:t> Installing and using the DHT11 sensor.</a:t>
            </a:r>
          </a:p>
          <a:p>
            <a:r>
              <a:rPr lang="en-US" dirty="0"/>
              <a:t>Installing libraries which allow the Arduino IDE to talk to various types of sensors.</a:t>
            </a:r>
          </a:p>
          <a:p>
            <a:endParaRPr lang="en-US" dirty="0"/>
          </a:p>
        </p:txBody>
      </p:sp>
    </p:spTree>
    <p:extLst>
      <p:ext uri="{BB962C8B-B14F-4D97-AF65-F5344CB8AC3E}">
        <p14:creationId xmlns:p14="http://schemas.microsoft.com/office/powerpoint/2010/main" val="288216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D8FA-04FD-4583-B469-051FAD2546D2}"/>
              </a:ext>
            </a:extLst>
          </p:cNvPr>
          <p:cNvSpPr>
            <a:spLocks noGrp="1"/>
          </p:cNvSpPr>
          <p:nvPr>
            <p:ph type="title"/>
          </p:nvPr>
        </p:nvSpPr>
        <p:spPr/>
        <p:txBody>
          <a:bodyPr/>
          <a:lstStyle/>
          <a:p>
            <a:r>
              <a:rPr lang="en-US" dirty="0"/>
              <a:t>Conclusion</a:t>
            </a:r>
            <a:br>
              <a:rPr lang="en-US" dirty="0"/>
            </a:br>
            <a:br>
              <a:rPr lang="en-US" dirty="0"/>
            </a:br>
            <a:endParaRPr lang="en-US" dirty="0"/>
          </a:p>
        </p:txBody>
      </p:sp>
      <p:sp>
        <p:nvSpPr>
          <p:cNvPr id="3" name="Text Placeholder 2">
            <a:extLst>
              <a:ext uri="{FF2B5EF4-FFF2-40B4-BE49-F238E27FC236}">
                <a16:creationId xmlns:a16="http://schemas.microsoft.com/office/drawing/2014/main" id="{854671F6-D415-4434-9898-A6776AFA7426}"/>
              </a:ext>
            </a:extLst>
          </p:cNvPr>
          <p:cNvSpPr>
            <a:spLocks noGrp="1"/>
          </p:cNvSpPr>
          <p:nvPr>
            <p:ph type="body" idx="1"/>
          </p:nvPr>
        </p:nvSpPr>
        <p:spPr>
          <a:xfrm>
            <a:off x="1816274" y="2880986"/>
            <a:ext cx="9686751" cy="2910214"/>
          </a:xfrm>
        </p:spPr>
        <p:txBody>
          <a:bodyPr/>
          <a:lstStyle/>
          <a:p>
            <a:pPr algn="l"/>
            <a:r>
              <a:rPr lang="en-US" dirty="0"/>
              <a:t>Learned how data can be gathered and manipulated using the Arduino, Microsoft Excel and Python.</a:t>
            </a:r>
          </a:p>
          <a:p>
            <a:pPr algn="l"/>
            <a:endParaRPr lang="en-US" dirty="0"/>
          </a:p>
          <a:p>
            <a:pPr algn="l"/>
            <a:r>
              <a:rPr lang="en-US" dirty="0"/>
              <a:t>Found that all parts of the process are quite enjoyable – the gathering of data into the DHT11 sensor, watching the data info display on the serial monitor, and also manipulating it with Excel and Python</a:t>
            </a:r>
          </a:p>
        </p:txBody>
      </p:sp>
    </p:spTree>
    <p:extLst>
      <p:ext uri="{BB962C8B-B14F-4D97-AF65-F5344CB8AC3E}">
        <p14:creationId xmlns:p14="http://schemas.microsoft.com/office/powerpoint/2010/main" val="2109258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D8FA-04FD-4583-B469-051FAD2546D2}"/>
              </a:ext>
            </a:extLst>
          </p:cNvPr>
          <p:cNvSpPr>
            <a:spLocks noGrp="1"/>
          </p:cNvSpPr>
          <p:nvPr>
            <p:ph type="title"/>
          </p:nvPr>
        </p:nvSpPr>
        <p:spPr/>
        <p:txBody>
          <a:bodyPr/>
          <a:lstStyle/>
          <a:p>
            <a:r>
              <a:rPr lang="en-US" dirty="0"/>
              <a:t>Website</a:t>
            </a:r>
          </a:p>
        </p:txBody>
      </p:sp>
      <p:sp>
        <p:nvSpPr>
          <p:cNvPr id="3" name="Text Placeholder 2">
            <a:extLst>
              <a:ext uri="{FF2B5EF4-FFF2-40B4-BE49-F238E27FC236}">
                <a16:creationId xmlns:a16="http://schemas.microsoft.com/office/drawing/2014/main" id="{854671F6-D415-4434-9898-A6776AFA7426}"/>
              </a:ext>
            </a:extLst>
          </p:cNvPr>
          <p:cNvSpPr>
            <a:spLocks noGrp="1"/>
          </p:cNvSpPr>
          <p:nvPr>
            <p:ph type="body" idx="1"/>
          </p:nvPr>
        </p:nvSpPr>
        <p:spPr>
          <a:xfrm>
            <a:off x="1484310" y="3291213"/>
            <a:ext cx="10018713" cy="1447800"/>
          </a:xfrm>
        </p:spPr>
        <p:txBody>
          <a:bodyPr>
            <a:normAutofit/>
          </a:bodyPr>
          <a:lstStyle/>
          <a:p>
            <a:r>
              <a:rPr lang="en-US" sz="2400" dirty="0">
                <a:hlinkClick r:id="rId2"/>
              </a:rPr>
              <a:t>https://elevatedandsuspended.me</a:t>
            </a:r>
            <a:endParaRPr lang="en-US" sz="2400" dirty="0"/>
          </a:p>
        </p:txBody>
      </p:sp>
    </p:spTree>
    <p:extLst>
      <p:ext uri="{BB962C8B-B14F-4D97-AF65-F5344CB8AC3E}">
        <p14:creationId xmlns:p14="http://schemas.microsoft.com/office/powerpoint/2010/main" val="328486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FB52-FF5F-40E0-BCAA-D4E6FCDAD2E2}"/>
              </a:ext>
            </a:extLst>
          </p:cNvPr>
          <p:cNvSpPr>
            <a:spLocks noGrp="1"/>
          </p:cNvSpPr>
          <p:nvPr>
            <p:ph type="title"/>
          </p:nvPr>
        </p:nvSpPr>
        <p:spPr/>
        <p:txBody>
          <a:bodyPr/>
          <a:lstStyle/>
          <a:p>
            <a:r>
              <a:rPr lang="en-US" dirty="0"/>
              <a:t>Inventory – hardware items used in the project </a:t>
            </a:r>
          </a:p>
        </p:txBody>
      </p:sp>
      <p:sp>
        <p:nvSpPr>
          <p:cNvPr id="3" name="Content Placeholder 2">
            <a:extLst>
              <a:ext uri="{FF2B5EF4-FFF2-40B4-BE49-F238E27FC236}">
                <a16:creationId xmlns:a16="http://schemas.microsoft.com/office/drawing/2014/main" id="{FCCC8A65-64C9-4D89-845B-167D721CC884}"/>
              </a:ext>
            </a:extLst>
          </p:cNvPr>
          <p:cNvSpPr>
            <a:spLocks noGrp="1"/>
          </p:cNvSpPr>
          <p:nvPr>
            <p:ph sz="half" idx="1"/>
          </p:nvPr>
        </p:nvSpPr>
        <p:spPr/>
        <p:txBody>
          <a:bodyPr>
            <a:normAutofit fontScale="85000" lnSpcReduction="20000"/>
          </a:bodyPr>
          <a:lstStyle/>
          <a:p>
            <a:pPr marL="0" indent="0">
              <a:buNone/>
            </a:pPr>
            <a:endParaRPr lang="en-US" dirty="0"/>
          </a:p>
          <a:p>
            <a:pPr marL="0" indent="0">
              <a:buNone/>
            </a:pPr>
            <a:r>
              <a:rPr lang="en-US" dirty="0"/>
              <a:t>DHT11 Temperature &amp; Humidity Sensor</a:t>
            </a:r>
          </a:p>
          <a:p>
            <a:pPr marL="0" indent="0">
              <a:buNone/>
            </a:pPr>
            <a:endParaRPr lang="en-US" dirty="0"/>
          </a:p>
          <a:p>
            <a:pPr marL="0" indent="0">
              <a:buNone/>
            </a:pPr>
            <a:r>
              <a:rPr lang="en-US" dirty="0"/>
              <a:t>Arduino Board</a:t>
            </a:r>
          </a:p>
          <a:p>
            <a:pPr marL="0" indent="0">
              <a:buNone/>
            </a:pPr>
            <a:endParaRPr lang="en-US" dirty="0"/>
          </a:p>
          <a:p>
            <a:pPr marL="0" indent="0">
              <a:buNone/>
            </a:pPr>
            <a:r>
              <a:rPr lang="en-US" dirty="0"/>
              <a:t>Breadboard</a:t>
            </a:r>
          </a:p>
          <a:p>
            <a:pPr marL="0" indent="0">
              <a:buNone/>
            </a:pPr>
            <a:endParaRPr lang="en-US" dirty="0"/>
          </a:p>
          <a:p>
            <a:pPr marL="0" indent="0">
              <a:buNone/>
            </a:pPr>
            <a:r>
              <a:rPr lang="en-US" dirty="0"/>
              <a:t>Wires</a:t>
            </a:r>
          </a:p>
          <a:p>
            <a:pPr marL="0" indent="0">
              <a:buNone/>
            </a:pPr>
            <a:endParaRPr lang="en-US" dirty="0"/>
          </a:p>
          <a:p>
            <a:pPr marL="0" indent="0">
              <a:buNone/>
            </a:pPr>
            <a:r>
              <a:rPr lang="en-US" dirty="0"/>
              <a:t>PC to PC </a:t>
            </a:r>
            <a:r>
              <a:rPr lang="en-US" dirty="0" err="1"/>
              <a:t>Megaboard</a:t>
            </a:r>
            <a:r>
              <a:rPr lang="en-US" dirty="0"/>
              <a:t> cable</a:t>
            </a:r>
          </a:p>
          <a:p>
            <a:pPr marL="0" indent="0">
              <a:buNone/>
            </a:pPr>
            <a:endParaRPr lang="en-US" dirty="0"/>
          </a:p>
        </p:txBody>
      </p:sp>
      <p:pic>
        <p:nvPicPr>
          <p:cNvPr id="6" name="Content Placeholder 5" descr="A picture containing table&#10;&#10;Description automatically generated">
            <a:extLst>
              <a:ext uri="{FF2B5EF4-FFF2-40B4-BE49-F238E27FC236}">
                <a16:creationId xmlns:a16="http://schemas.microsoft.com/office/drawing/2014/main" id="{7FC5992B-B6C4-4F56-A36D-DCCCB0C83B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3100" y="2705100"/>
            <a:ext cx="4064000" cy="3048000"/>
          </a:xfrm>
        </p:spPr>
      </p:pic>
    </p:spTree>
    <p:extLst>
      <p:ext uri="{BB962C8B-B14F-4D97-AF65-F5344CB8AC3E}">
        <p14:creationId xmlns:p14="http://schemas.microsoft.com/office/powerpoint/2010/main" val="55599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857-2016-45A7-AE55-CF41A1A7E45A}"/>
              </a:ext>
            </a:extLst>
          </p:cNvPr>
          <p:cNvSpPr>
            <a:spLocks noGrp="1"/>
          </p:cNvSpPr>
          <p:nvPr>
            <p:ph type="title"/>
          </p:nvPr>
        </p:nvSpPr>
        <p:spPr/>
        <p:txBody>
          <a:bodyPr/>
          <a:lstStyle/>
          <a:p>
            <a:r>
              <a:rPr lang="en-US" dirty="0"/>
              <a:t>Arduino IDE</a:t>
            </a:r>
          </a:p>
        </p:txBody>
      </p:sp>
      <p:sp>
        <p:nvSpPr>
          <p:cNvPr id="3" name="Content Placeholder 2">
            <a:extLst>
              <a:ext uri="{FF2B5EF4-FFF2-40B4-BE49-F238E27FC236}">
                <a16:creationId xmlns:a16="http://schemas.microsoft.com/office/drawing/2014/main" id="{8BB31C1A-46C0-4241-BC52-470F132AA1C4}"/>
              </a:ext>
            </a:extLst>
          </p:cNvPr>
          <p:cNvSpPr>
            <a:spLocks noGrp="1"/>
          </p:cNvSpPr>
          <p:nvPr>
            <p:ph sz="half" idx="1"/>
          </p:nvPr>
        </p:nvSpPr>
        <p:spPr>
          <a:xfrm>
            <a:off x="1598612" y="1866899"/>
            <a:ext cx="4895055" cy="3124201"/>
          </a:xfrm>
        </p:spPr>
        <p:txBody>
          <a:bodyPr/>
          <a:lstStyle/>
          <a:p>
            <a:pPr marL="0" indent="0">
              <a:buNone/>
            </a:pPr>
            <a:r>
              <a:rPr lang="en-US" dirty="0"/>
              <a:t>Arduino IDE is used to communicate with and gather data from  the DHT11 sensor</a:t>
            </a:r>
          </a:p>
        </p:txBody>
      </p:sp>
      <p:pic>
        <p:nvPicPr>
          <p:cNvPr id="6" name="Content Placeholder 5" descr="A screenshot of a cell phone&#10;&#10;Description automatically generated">
            <a:extLst>
              <a:ext uri="{FF2B5EF4-FFF2-40B4-BE49-F238E27FC236}">
                <a16:creationId xmlns:a16="http://schemas.microsoft.com/office/drawing/2014/main" id="{FE7E09E4-C373-4B53-8E62-A44DB64D86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3667" y="2152650"/>
            <a:ext cx="2746498" cy="3124200"/>
          </a:xfrm>
        </p:spPr>
      </p:pic>
    </p:spTree>
    <p:extLst>
      <p:ext uri="{BB962C8B-B14F-4D97-AF65-F5344CB8AC3E}">
        <p14:creationId xmlns:p14="http://schemas.microsoft.com/office/powerpoint/2010/main" val="361852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0F7D-0E7C-4453-9532-C500B265A62A}"/>
              </a:ext>
            </a:extLst>
          </p:cNvPr>
          <p:cNvSpPr>
            <a:spLocks noGrp="1"/>
          </p:cNvSpPr>
          <p:nvPr>
            <p:ph type="title"/>
          </p:nvPr>
        </p:nvSpPr>
        <p:spPr/>
        <p:txBody>
          <a:bodyPr/>
          <a:lstStyle/>
          <a:p>
            <a:r>
              <a:rPr lang="en-US" dirty="0"/>
              <a:t>Microsoft Excel</a:t>
            </a:r>
          </a:p>
        </p:txBody>
      </p:sp>
      <p:sp>
        <p:nvSpPr>
          <p:cNvPr id="3" name="Content Placeholder 2">
            <a:extLst>
              <a:ext uri="{FF2B5EF4-FFF2-40B4-BE49-F238E27FC236}">
                <a16:creationId xmlns:a16="http://schemas.microsoft.com/office/drawing/2014/main" id="{128F41F5-EA9D-44A8-A98E-49D50B6FD1D8}"/>
              </a:ext>
            </a:extLst>
          </p:cNvPr>
          <p:cNvSpPr>
            <a:spLocks noGrp="1"/>
          </p:cNvSpPr>
          <p:nvPr>
            <p:ph sz="half" idx="1"/>
          </p:nvPr>
        </p:nvSpPr>
        <p:spPr>
          <a:xfrm>
            <a:off x="1200945" y="2438399"/>
            <a:ext cx="4895055" cy="3124201"/>
          </a:xfrm>
        </p:spPr>
        <p:txBody>
          <a:bodyPr/>
          <a:lstStyle/>
          <a:p>
            <a:pPr marL="0" indent="0">
              <a:buNone/>
            </a:pPr>
            <a:r>
              <a:rPr lang="en-US" dirty="0"/>
              <a:t>Microsoft excel can be used to save data in a comma separated value file.  Such a file can be saved as a regular Excel spreadsheet in which the data can be manipulated.</a:t>
            </a:r>
          </a:p>
        </p:txBody>
      </p:sp>
      <p:pic>
        <p:nvPicPr>
          <p:cNvPr id="6" name="Content Placeholder 5" descr="A picture containing screenshot&#10;&#10;Description automatically generated">
            <a:extLst>
              <a:ext uri="{FF2B5EF4-FFF2-40B4-BE49-F238E27FC236}">
                <a16:creationId xmlns:a16="http://schemas.microsoft.com/office/drawing/2014/main" id="{625F124C-C570-4DCE-B486-06C30D7B7D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2807195"/>
            <a:ext cx="4895850" cy="2843809"/>
          </a:xfrm>
        </p:spPr>
      </p:pic>
    </p:spTree>
    <p:extLst>
      <p:ext uri="{BB962C8B-B14F-4D97-AF65-F5344CB8AC3E}">
        <p14:creationId xmlns:p14="http://schemas.microsoft.com/office/powerpoint/2010/main" val="302014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EAE6-D1D2-46BF-A185-34F84EC0EA73}"/>
              </a:ext>
            </a:extLst>
          </p:cNvPr>
          <p:cNvSpPr>
            <a:spLocks noGrp="1"/>
          </p:cNvSpPr>
          <p:nvPr>
            <p:ph type="title"/>
          </p:nvPr>
        </p:nvSpPr>
        <p:spPr/>
        <p:txBody>
          <a:bodyPr/>
          <a:lstStyle/>
          <a:p>
            <a:r>
              <a:rPr lang="en-US" dirty="0"/>
              <a:t>Spyder</a:t>
            </a:r>
          </a:p>
        </p:txBody>
      </p:sp>
      <p:sp>
        <p:nvSpPr>
          <p:cNvPr id="3" name="Content Placeholder 2">
            <a:extLst>
              <a:ext uri="{FF2B5EF4-FFF2-40B4-BE49-F238E27FC236}">
                <a16:creationId xmlns:a16="http://schemas.microsoft.com/office/drawing/2014/main" id="{527B0F44-7E0B-492E-B492-19510D69A775}"/>
              </a:ext>
            </a:extLst>
          </p:cNvPr>
          <p:cNvSpPr>
            <a:spLocks noGrp="1"/>
          </p:cNvSpPr>
          <p:nvPr>
            <p:ph sz="half" idx="1"/>
          </p:nvPr>
        </p:nvSpPr>
        <p:spPr/>
        <p:txBody>
          <a:bodyPr/>
          <a:lstStyle/>
          <a:p>
            <a:pPr marL="0" indent="0">
              <a:buNone/>
            </a:pPr>
            <a:r>
              <a:rPr lang="en-US" dirty="0"/>
              <a:t>One of several applications that could be used to write programs in Python.</a:t>
            </a:r>
          </a:p>
          <a:p>
            <a:pPr marL="0" indent="0">
              <a:buNone/>
            </a:pPr>
            <a:endParaRPr lang="en-US" dirty="0"/>
          </a:p>
          <a:p>
            <a:pPr marL="0" indent="0">
              <a:buNone/>
            </a:pPr>
            <a:r>
              <a:rPr lang="en-US" dirty="0"/>
              <a:t>Python will be used to make charts and graphs from the spreadsheet program.</a:t>
            </a:r>
          </a:p>
        </p:txBody>
      </p:sp>
      <p:pic>
        <p:nvPicPr>
          <p:cNvPr id="6" name="Content Placeholder 5">
            <a:extLst>
              <a:ext uri="{FF2B5EF4-FFF2-40B4-BE49-F238E27FC236}">
                <a16:creationId xmlns:a16="http://schemas.microsoft.com/office/drawing/2014/main" id="{276758C8-48BE-432E-8A67-DB591B11CEF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5406" y="2667000"/>
            <a:ext cx="4119388" cy="3124200"/>
          </a:xfrm>
        </p:spPr>
      </p:pic>
    </p:spTree>
    <p:extLst>
      <p:ext uri="{BB962C8B-B14F-4D97-AF65-F5344CB8AC3E}">
        <p14:creationId xmlns:p14="http://schemas.microsoft.com/office/powerpoint/2010/main" val="373274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F749-8154-42A0-9C10-B879420DDC9E}"/>
              </a:ext>
            </a:extLst>
          </p:cNvPr>
          <p:cNvSpPr>
            <a:spLocks noGrp="1"/>
          </p:cNvSpPr>
          <p:nvPr>
            <p:ph type="title"/>
          </p:nvPr>
        </p:nvSpPr>
        <p:spPr/>
        <p:txBody>
          <a:bodyPr/>
          <a:lstStyle/>
          <a:p>
            <a:r>
              <a:rPr lang="en-US" dirty="0"/>
              <a:t>Systematic process for data gathering &amp; analysis – Inputs, processes, outputs</a:t>
            </a:r>
          </a:p>
        </p:txBody>
      </p:sp>
      <p:sp>
        <p:nvSpPr>
          <p:cNvPr id="3" name="Content Placeholder 2">
            <a:extLst>
              <a:ext uri="{FF2B5EF4-FFF2-40B4-BE49-F238E27FC236}">
                <a16:creationId xmlns:a16="http://schemas.microsoft.com/office/drawing/2014/main" id="{67A78DD5-1425-4196-8E8C-20307D7DE97D}"/>
              </a:ext>
            </a:extLst>
          </p:cNvPr>
          <p:cNvSpPr>
            <a:spLocks noGrp="1"/>
          </p:cNvSpPr>
          <p:nvPr>
            <p:ph sz="half" idx="1"/>
          </p:nvPr>
        </p:nvSpPr>
        <p:spPr>
          <a:xfrm>
            <a:off x="1484311" y="2078276"/>
            <a:ext cx="3657600" cy="3124201"/>
          </a:xfrm>
        </p:spPr>
        <p:txBody>
          <a:bodyPr/>
          <a:lstStyle/>
          <a:p>
            <a:pPr marL="0" indent="0">
              <a:buNone/>
            </a:pPr>
            <a:r>
              <a:rPr lang="en-US" dirty="0"/>
              <a:t>The chart to the right depict the inputs, outputs and processes upon with the flowchart for the procedure will be based.</a:t>
            </a:r>
          </a:p>
        </p:txBody>
      </p:sp>
      <p:pic>
        <p:nvPicPr>
          <p:cNvPr id="6" name="Content Placeholder 5">
            <a:extLst>
              <a:ext uri="{FF2B5EF4-FFF2-40B4-BE49-F238E27FC236}">
                <a16:creationId xmlns:a16="http://schemas.microsoft.com/office/drawing/2014/main" id="{32629A93-A1DA-434E-8A9E-74D5F53922F7}"/>
              </a:ext>
            </a:extLst>
          </p:cNvPr>
          <p:cNvPicPr>
            <a:picLocks noGrp="1" noChangeAspect="1"/>
          </p:cNvPicPr>
          <p:nvPr>
            <p:ph sz="half" idx="2"/>
          </p:nvPr>
        </p:nvPicPr>
        <p:blipFill>
          <a:blip r:embed="rId2"/>
          <a:stretch>
            <a:fillRect/>
          </a:stretch>
        </p:blipFill>
        <p:spPr>
          <a:xfrm>
            <a:off x="5392149" y="3030254"/>
            <a:ext cx="5943600" cy="1788339"/>
          </a:xfrm>
        </p:spPr>
      </p:pic>
    </p:spTree>
    <p:extLst>
      <p:ext uri="{BB962C8B-B14F-4D97-AF65-F5344CB8AC3E}">
        <p14:creationId xmlns:p14="http://schemas.microsoft.com/office/powerpoint/2010/main" val="326130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62FB-FA77-42DE-9BA9-64A45392241E}"/>
              </a:ext>
            </a:extLst>
          </p:cNvPr>
          <p:cNvSpPr>
            <a:spLocks noGrp="1"/>
          </p:cNvSpPr>
          <p:nvPr>
            <p:ph type="title"/>
          </p:nvPr>
        </p:nvSpPr>
        <p:spPr>
          <a:xfrm>
            <a:off x="0" y="190500"/>
            <a:ext cx="10018713" cy="1752599"/>
          </a:xfrm>
        </p:spPr>
        <p:txBody>
          <a:bodyPr/>
          <a:lstStyle/>
          <a:p>
            <a:r>
              <a:rPr lang="en-US" dirty="0"/>
              <a:t>Flowchart</a:t>
            </a:r>
          </a:p>
        </p:txBody>
      </p:sp>
      <p:sp>
        <p:nvSpPr>
          <p:cNvPr id="3" name="Content Placeholder 2">
            <a:extLst>
              <a:ext uri="{FF2B5EF4-FFF2-40B4-BE49-F238E27FC236}">
                <a16:creationId xmlns:a16="http://schemas.microsoft.com/office/drawing/2014/main" id="{2027E71C-D789-44BD-8FD3-87E334BF315C}"/>
              </a:ext>
            </a:extLst>
          </p:cNvPr>
          <p:cNvSpPr>
            <a:spLocks noGrp="1"/>
          </p:cNvSpPr>
          <p:nvPr>
            <p:ph sz="half" idx="1"/>
          </p:nvPr>
        </p:nvSpPr>
        <p:spPr>
          <a:xfrm>
            <a:off x="1722307" y="1943099"/>
            <a:ext cx="4895055" cy="3124201"/>
          </a:xfrm>
        </p:spPr>
        <p:txBody>
          <a:bodyPr/>
          <a:lstStyle/>
          <a:p>
            <a:pPr marL="0" indent="0">
              <a:buNone/>
            </a:pPr>
            <a:r>
              <a:rPr lang="en-US" dirty="0"/>
              <a:t>Flowchart created based on the systematic process of the previous slide.</a:t>
            </a:r>
          </a:p>
          <a:p>
            <a:pPr marL="0" indent="0">
              <a:buNone/>
            </a:pPr>
            <a:endParaRPr lang="en-US" dirty="0"/>
          </a:p>
          <a:p>
            <a:pPr marL="0" indent="0">
              <a:buNone/>
            </a:pPr>
            <a:r>
              <a:rPr lang="en-US" dirty="0"/>
              <a:t>Upon software installation, the data gathering process begins.  The data is then manipulated in various software programs in order to achieve the end goal of analyzing it to develop graphical models.</a:t>
            </a:r>
          </a:p>
        </p:txBody>
      </p:sp>
      <p:pic>
        <p:nvPicPr>
          <p:cNvPr id="6" name="Content Placeholder 5" descr="A screenshot of a cell phone&#10;&#10;Description automatically generated">
            <a:extLst>
              <a:ext uri="{FF2B5EF4-FFF2-40B4-BE49-F238E27FC236}">
                <a16:creationId xmlns:a16="http://schemas.microsoft.com/office/drawing/2014/main" id="{438F6D4B-2308-435C-8457-0340CBF241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44896" y="365125"/>
            <a:ext cx="3092992" cy="6330071"/>
          </a:xfrm>
        </p:spPr>
      </p:pic>
    </p:spTree>
    <p:extLst>
      <p:ext uri="{BB962C8B-B14F-4D97-AF65-F5344CB8AC3E}">
        <p14:creationId xmlns:p14="http://schemas.microsoft.com/office/powerpoint/2010/main" val="2554562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TM16401371[[fn=Atlas]]</Template>
  <TotalTime>575</TotalTime>
  <Words>2097</Words>
  <Application>Microsoft Macintosh PowerPoint</Application>
  <PresentationFormat>Widescreen</PresentationFormat>
  <Paragraphs>197</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Corbel</vt:lpstr>
      <vt:lpstr>Parallax</vt:lpstr>
      <vt:lpstr>CEIS 110 Introduction to Programming </vt:lpstr>
      <vt:lpstr>Data</vt:lpstr>
      <vt:lpstr>The tools to be used for working with data:</vt:lpstr>
      <vt:lpstr>Inventory – hardware items used in the project </vt:lpstr>
      <vt:lpstr>Arduino IDE</vt:lpstr>
      <vt:lpstr>Microsoft Excel</vt:lpstr>
      <vt:lpstr>Spyder</vt:lpstr>
      <vt:lpstr>Systematic process for data gathering &amp; analysis – Inputs, processes, outputs</vt:lpstr>
      <vt:lpstr>Flowchart</vt:lpstr>
      <vt:lpstr>Software prep for DHT11  Sensor</vt:lpstr>
      <vt:lpstr>Monitoring Temperature and Humidity</vt:lpstr>
      <vt:lpstr>DHT11 Temperature &amp; Humidity Sensor</vt:lpstr>
      <vt:lpstr>DHT11 Sensor connected to Arduino Board</vt:lpstr>
      <vt:lpstr>Converting temperature &amp; humidity to a file</vt:lpstr>
      <vt:lpstr>Serial Monitor of DHT11 Circuit</vt:lpstr>
      <vt:lpstr>Saving data collected to a csv file</vt:lpstr>
      <vt:lpstr>csv file created by Python</vt:lpstr>
      <vt:lpstr>Another csv file created by Python</vt:lpstr>
      <vt:lpstr>Data Cleansing</vt:lpstr>
      <vt:lpstr>PowerPoint Presentation</vt:lpstr>
      <vt:lpstr>Using the data in excel</vt:lpstr>
      <vt:lpstr>Graph in Excel</vt:lpstr>
      <vt:lpstr>Chart in Excel</vt:lpstr>
      <vt:lpstr>Using matlabs in python to make charts for data analysis</vt:lpstr>
      <vt:lpstr>Using matlabs in python to make charts for data analysis</vt:lpstr>
      <vt:lpstr>Using matlabs in python to make charts for data analysis</vt:lpstr>
      <vt:lpstr>Chart creation in Python</vt:lpstr>
      <vt:lpstr>Speculations &amp; predictions to be derived from the data</vt:lpstr>
      <vt:lpstr>Challenges  </vt:lpstr>
      <vt:lpstr>Career skills </vt:lpstr>
      <vt:lpstr>Conclusion  </vt:lpstr>
      <vt:lpstr>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110 Introduction to Programming </dc:title>
  <dc:creator>Ziegler, Marvin</dc:creator>
  <cp:lastModifiedBy>Ziegler, Marvin</cp:lastModifiedBy>
  <cp:revision>69</cp:revision>
  <dcterms:created xsi:type="dcterms:W3CDTF">2020-07-13T02:05:02Z</dcterms:created>
  <dcterms:modified xsi:type="dcterms:W3CDTF">2023-01-19T07:14:48Z</dcterms:modified>
</cp:coreProperties>
</file>